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52"/>
  </p:notesMasterIdLst>
  <p:sldIdLst>
    <p:sldId id="256" r:id="rId5"/>
    <p:sldId id="343" r:id="rId6"/>
    <p:sldId id="328" r:id="rId7"/>
    <p:sldId id="272" r:id="rId8"/>
    <p:sldId id="301" r:id="rId9"/>
    <p:sldId id="292" r:id="rId10"/>
    <p:sldId id="314" r:id="rId11"/>
    <p:sldId id="359" r:id="rId12"/>
    <p:sldId id="360" r:id="rId13"/>
    <p:sldId id="361" r:id="rId14"/>
    <p:sldId id="352" r:id="rId15"/>
    <p:sldId id="386" r:id="rId16"/>
    <p:sldId id="354" r:id="rId17"/>
    <p:sldId id="366" r:id="rId18"/>
    <p:sldId id="356" r:id="rId19"/>
    <p:sldId id="355" r:id="rId20"/>
    <p:sldId id="373" r:id="rId21"/>
    <p:sldId id="362" r:id="rId22"/>
    <p:sldId id="351" r:id="rId23"/>
    <p:sldId id="367" r:id="rId24"/>
    <p:sldId id="357" r:id="rId25"/>
    <p:sldId id="383" r:id="rId26"/>
    <p:sldId id="388" r:id="rId27"/>
    <p:sldId id="384" r:id="rId28"/>
    <p:sldId id="347" r:id="rId29"/>
    <p:sldId id="346" r:id="rId30"/>
    <p:sldId id="374" r:id="rId31"/>
    <p:sldId id="372" r:id="rId32"/>
    <p:sldId id="370" r:id="rId33"/>
    <p:sldId id="371" r:id="rId34"/>
    <p:sldId id="369" r:id="rId35"/>
    <p:sldId id="385" r:id="rId36"/>
    <p:sldId id="358" r:id="rId37"/>
    <p:sldId id="377" r:id="rId38"/>
    <p:sldId id="382" r:id="rId39"/>
    <p:sldId id="378" r:id="rId40"/>
    <p:sldId id="380" r:id="rId41"/>
    <p:sldId id="381" r:id="rId42"/>
    <p:sldId id="353" r:id="rId43"/>
    <p:sldId id="333" r:id="rId44"/>
    <p:sldId id="311" r:id="rId45"/>
    <p:sldId id="341" r:id="rId46"/>
    <p:sldId id="342" r:id="rId47"/>
    <p:sldId id="387" r:id="rId48"/>
    <p:sldId id="297" r:id="rId49"/>
    <p:sldId id="344" r:id="rId50"/>
    <p:sldId id="277" r:id="rId51"/>
  </p:sldIdLst>
  <p:sldSz cx="9144000" cy="5143500" type="screen16x9"/>
  <p:notesSz cx="6858000" cy="9144000"/>
  <p:embeddedFontLst>
    <p:embeddedFont>
      <p:font typeface="Aptos Narrow" panose="020B0004020202020204" pitchFamily="34" charset="0"/>
      <p:regular r:id="rId53"/>
      <p:bold r:id="rId54"/>
      <p:italic r:id="rId55"/>
      <p:boldItalic r:id="rId56"/>
    </p:embeddedFont>
    <p:embeddedFont>
      <p:font typeface="Barlow" pitchFamily="2" charset="77"/>
      <p:regular r:id="rId57"/>
      <p:bold r:id="rId58"/>
      <p:italic r:id="rId59"/>
      <p:boldItalic r:id="rId60"/>
    </p:embeddedFont>
    <p:embeddedFont>
      <p:font typeface="DM Sans" pitchFamily="2" charset="77"/>
      <p:regular r:id="rId61"/>
      <p:bold r:id="rId62"/>
      <p:italic r:id="rId63"/>
      <p:boldItalic r:id="rId64"/>
    </p:embeddedFont>
    <p:embeddedFont>
      <p:font typeface="Fira Sans Extra Condensed" panose="020F0502020204030204" pitchFamily="34" charset="0"/>
      <p:regular r:id="rId65"/>
      <p:bold r:id="rId66"/>
      <p:italic r:id="rId67"/>
      <p:boldItalic r:id="rId68"/>
    </p:embeddedFont>
    <p:embeddedFont>
      <p:font typeface="Fira Sans Extra Condensed Medium" panose="020F0502020204030204" pitchFamily="34" charset="0"/>
      <p:regular r:id="rId69"/>
      <p:bold r:id="rId70"/>
      <p:italic r:id="rId71"/>
      <p:boldItalic r:id="rId72"/>
    </p:embeddedFont>
    <p:embeddedFont>
      <p:font typeface="Poppins ExtraBold" panose="020B0604020202020204" pitchFamily="34" charset="0"/>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AFE4"/>
    <a:srgbClr val="00558C"/>
    <a:srgbClr val="42A8DF"/>
    <a:srgbClr val="0079C1"/>
    <a:srgbClr val="F7942A"/>
    <a:srgbClr val="D5ECF2"/>
    <a:srgbClr val="CBF3FD"/>
    <a:srgbClr val="0094FF"/>
    <a:srgbClr val="458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7157C-C9A6-7E3D-6DF5-113864FC4BDF}" v="110" dt="2025-04-03T11:45:11.606"/>
    <p1510:client id="{31669EE2-279F-D1B6-0D5F-9E8DE196FC9E}" v="238" dt="2025-04-02T18:04:16.805"/>
    <p1510:client id="{322C3A74-04DD-41F9-8150-A9DF060143A9}" v="12" dt="2025-04-03T06:41:10.260"/>
    <p1510:client id="{865151A0-C153-F944-B75D-9DC7AF10E215}" v="533" dt="2025-04-03T12:12:38.872"/>
    <p1510:client id="{B3FDDC20-6416-487C-5129-6A27F704FA09}" v="4" dt="2025-04-03T03:22:33.598"/>
    <p1510:client id="{C779EA25-A1E1-47F8-9727-631B5CD57609}" v="630" dt="2025-04-03T06:21:24.678"/>
    <p1510:client id="{D0C14C3B-3B94-461F-2640-E70D4DBB19BB}" v="4092" dt="2025-04-03T12:11:17.175"/>
    <p1510:client id="{D6C1EACF-DC25-71C1-D657-CA5338D2DE17}" v="28" dt="2025-04-03T05:23:02.253"/>
    <p1510:client id="{DA95E2E5-EF37-321D-91A4-25D01E1EC477}" v="109" dt="2025-04-03T06:59:55.176"/>
  </p1510:revLst>
</p1510:revInfo>
</file>

<file path=ppt/tableStyles.xml><?xml version="1.0" encoding="utf-8"?>
<a:tblStyleLst xmlns:a="http://schemas.openxmlformats.org/drawingml/2006/main" def="{C4E5EA32-9303-4729-9A89-E96DC8F2E9CB}">
  <a:tblStyle styleId="{C4E5EA32-9303-4729-9A89-E96DC8F2E9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94544" autoAdjust="0"/>
  </p:normalViewPr>
  <p:slideViewPr>
    <p:cSldViewPr snapToGrid="0">
      <p:cViewPr>
        <p:scale>
          <a:sx n="219" d="100"/>
          <a:sy n="219" d="100"/>
        </p:scale>
        <p:origin x="120"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1.xml"/><Relationship Id="rId61" Type="http://schemas.openxmlformats.org/officeDocument/2006/relationships/font" Target="fonts/font9.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0.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3.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Numerical_solution"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en.wikipedia.org/wiki/System_of_linear_equations"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9EBB6F8C-1610-EC3A-B7AA-024D4512E128}"/>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6692593-CF5B-357D-D24C-D565E964A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C8EBFA54-45BB-7249-57E3-3A6CD4AB24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19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0F51FFE3-A272-470F-3209-CB3CBBD527B8}"/>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5723D9E7-A810-18FF-CC1E-D0E01F49EE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5F1040D5-A0A6-3141-499B-246579ADDC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Explain our understanding of optimal workforce and successful operational facility and our approach of it as a balance between two.</a:t>
            </a:r>
            <a:endParaRPr/>
          </a:p>
        </p:txBody>
      </p:sp>
    </p:spTree>
    <p:extLst>
      <p:ext uri="{BB962C8B-B14F-4D97-AF65-F5344CB8AC3E}">
        <p14:creationId xmlns:p14="http://schemas.microsoft.com/office/powerpoint/2010/main" val="185648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9A6800F6-F42E-E4D2-569C-CC8BE9D897A6}"/>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76182DA-5449-0BCF-C090-47B7AEF7CD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5528DA4D-6A2C-CD6C-E11A-CA45396C52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3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8F150B82-069D-F010-E119-6DFC020F22B5}"/>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31BC403-9B8B-3ADD-67A7-A6BF6860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E2CD8F15-E996-7AF7-F59B-8EDB2EBB8B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924094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8FD88CA1-79F0-BE74-4192-89C409ADDDC1}"/>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83EF7956-2564-A7AD-A879-E3F398256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B02AE5EC-9244-4A39-184C-4BA34F8DC2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347002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DDA0A2A1-D8EE-6110-EF8B-3EB4BDDDA1E8}"/>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C7ECAE5A-C04E-764E-EC37-FAEDB15FA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11592A74-D9F1-438C-1120-DD512E1E06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152420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D296F1F0-0B00-125F-D3B8-766C7B6FEE1D}"/>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041F8229-BD8A-4410-5EC8-022FD9E11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AECE81CB-DA93-3E2E-53EC-8CE9D8C456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94480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6E6D51F8-3CDB-6481-C938-5DCC83D87CA1}"/>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A01A2B50-4347-764D-B8F4-083D7DCE4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9A591F7B-ACFE-33AD-6A45-79C55D09B4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058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768B0842-1327-C1F3-92A5-F671D6A84522}"/>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52D300F4-5B0C-F415-3BCF-1D69C89E2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06DF56D0-8339-69FF-7304-2AC71D0ACC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3413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0A837817-1EAB-8180-A5B9-4457D558FA57}"/>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E74B5B75-CBD3-F149-C3D2-CA90E6F9E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C815BDC1-D725-7D04-2F52-1E296E3B9C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244647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474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A198F65B-9C9D-978C-6DBD-239246E950B9}"/>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F26250F-4744-B7F5-F1E1-6EAA363FA0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D4AAF392-CC8F-9ADB-225B-769119C7A0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995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EE30A95B-077B-C265-A6A6-259DE1ACA43F}"/>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5FEE5270-C511-8B99-0385-9CB9EF2671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768EC27E-97BB-F1F5-F3A4-976C59F3B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24514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DE274078-9D40-21DB-67C9-FC01B1160B93}"/>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A4911C6A-003C-5FAB-EE71-32ABB5BE92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4F697D54-F71E-A2A6-D1BC-AC50E4418F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624111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B633E620-8492-FF37-876A-4402E8C5689E}"/>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12908DEB-BB27-8CE6-0C18-A7A340F454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5B08EC4C-9E4C-6961-581A-B05F5D4AA1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1597430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CA47DD06-311D-546C-2462-957D44385F77}"/>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902E1304-24D8-4F6C-091F-8266E649E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1E8E777F-8000-7C01-760A-0017D11F8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651624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4B095987-CBEA-C456-71C9-BB57184B4834}"/>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31CB7E9B-5148-1E65-C73F-3DD34C6CD3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79970893-A100-3679-C1C5-CD0B98531A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600925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03043CFC-EEBA-8A12-7FD7-68F51732ACF4}"/>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1651B1E-E27A-46F7-F707-F60DA18723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B64CDD8D-9BE4-298C-295A-37FBB16F43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186050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36C796E2-7E75-1164-5694-C74439DFEA48}"/>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1C8048E8-F03E-3494-3B53-BDF03BF76D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315535D6-0D59-DD3A-24FA-A5F96E036E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98371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3AB3A78A-984F-4B49-E55B-C256B1A054B9}"/>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20AAE1DA-99AB-5214-CC33-87FE7C71B8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6A22D5FC-15E5-ECCD-B984-A0395FD8EC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3637814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75BBFE86-AE8E-0CBB-4565-7856330AE919}"/>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FEEF312E-F8DF-D9B4-83EF-BD2E6B35C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82FED743-2B09-2D6A-B446-59E12EFFE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81760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Explain our understanding of optimal workforce and successful operational facility and our approach of it as a balance between two.</a:t>
            </a:r>
            <a:endParaRPr/>
          </a:p>
        </p:txBody>
      </p:sp>
    </p:spTree>
    <p:extLst>
      <p:ext uri="{BB962C8B-B14F-4D97-AF65-F5344CB8AC3E}">
        <p14:creationId xmlns:p14="http://schemas.microsoft.com/office/powerpoint/2010/main" val="4239408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F93F7B94-7C5F-6091-6D9B-08B511A90D28}"/>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7C736474-76A8-BB90-9368-6540E39791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A86CC4D8-E102-BFCD-5A93-876AC5339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2046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AB8C20EA-7E51-16AB-F3A3-D159FBD6B1A0}"/>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4433C34D-F3AE-D845-4100-1F6E1F956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F9690851-5FFA-DE0B-2C01-7C297EDA6C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25079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EF6DD018-04F3-1AB2-C2B5-06ADEB945437}"/>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F27D2399-3C01-8490-BC0F-D15265EEB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CB8D5CED-D1A8-332F-8A40-57B377FB80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67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AFB18BA5-8FAC-C602-2B88-09996B7A22F5}"/>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96FB10F4-B53C-3BB1-F555-D26B93646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3B62EF31-9ADA-7BF7-5A3B-E354EFEFF0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253598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039AE8F7-406E-CE8E-A77F-14EC051B6B9B}"/>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A31F7DF6-7269-BF2F-0862-6286CD2CAB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D6727335-FA83-B972-6FE7-36E5700E6F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1533182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437A24C2-2D22-51DF-2F54-AF68327A9687}"/>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E9D58070-535F-7A6D-F1DE-6E63ABF720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FB1979F9-8CEE-DC54-6385-560E8729A4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80853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EB4BBE62-185A-51B9-CE2D-AAEB1E489F19}"/>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056C9DAA-2B44-BB42-D81F-F5DE31BF3E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492C9184-37D4-2904-BD9A-59B712D113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00492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EB703740-E3D3-5CB5-10FE-4E457D70833A}"/>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C3AD3AD1-E085-2BB6-3EE9-1661C572F1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546F4B62-FE50-AAF6-685C-F7F80E84EE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2228433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1B5BD283-3949-C14B-9F7C-9B06DCB6C340}"/>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57230CE5-F6DB-0C81-828D-5F6F62A49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9C80024B-4288-8CC6-4609-EF97C1B3A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294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a results, we suggest to implement human resources strategies which will be focused on creating a positive experience specifically for the areas where we found a significant evidence of making a change. Thus, implementing ideas management tools, change management procedures, enhancing open communication, transparent career pathways and understanding of </a:t>
            </a:r>
            <a:r>
              <a:rPr lang="en-US" err="1"/>
              <a:t>persanal</a:t>
            </a:r>
            <a:r>
              <a:rPr lang="en-US"/>
              <a:t> </a:t>
            </a:r>
            <a:r>
              <a:rPr lang="en-US" err="1"/>
              <a:t>contibution</a:t>
            </a:r>
            <a:r>
              <a:rPr lang="en-US"/>
              <a:t> to the company business goal and using our dashboard for monitoring against the defined </a:t>
            </a:r>
            <a:r>
              <a:rPr lang="en-US" err="1"/>
              <a:t>trashholds</a:t>
            </a:r>
            <a:r>
              <a:rPr lang="en-US"/>
              <a:t>, will allow to improve workforce metrics and as a result, allow possibility for improving efficiency reaching the optimal balance.</a:t>
            </a:r>
          </a:p>
        </p:txBody>
      </p:sp>
    </p:spTree>
    <p:extLst>
      <p:ext uri="{BB962C8B-B14F-4D97-AF65-F5344CB8AC3E}">
        <p14:creationId xmlns:p14="http://schemas.microsoft.com/office/powerpoint/2010/main" val="2179469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Moving to the survey results data we have looked we have figure out the favorable responses are below </a:t>
            </a:r>
            <a:r>
              <a:rPr lang="en-US" err="1"/>
              <a:t>thr</a:t>
            </a:r>
            <a:r>
              <a:rPr lang="en-US"/>
              <a:t> benchmarks and they slightly </a:t>
            </a:r>
            <a:r>
              <a:rPr lang="en-US" err="1"/>
              <a:t>descreased</a:t>
            </a:r>
            <a:r>
              <a:rPr lang="en-US"/>
              <a:t> compared to previous year and unfavorable slightly increase. </a:t>
            </a:r>
          </a:p>
        </p:txBody>
      </p:sp>
    </p:spTree>
    <p:extLst>
      <p:ext uri="{BB962C8B-B14F-4D97-AF65-F5344CB8AC3E}">
        <p14:creationId xmlns:p14="http://schemas.microsoft.com/office/powerpoint/2010/main" val="1466285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These are the alternative models we used. We were looking at how closely each method approaches the ideal outcome for our set of weighted metrics. The highest level of efficiency with minimum possible values of spoilage, quality and safety incidents was shown to be achieved by </a:t>
            </a:r>
            <a:r>
              <a:rPr lang="en-US" err="1"/>
              <a:t>slsqp</a:t>
            </a:r>
            <a:r>
              <a:rPr lang="en-US"/>
              <a:t> that's why we rejected the other two. SLSQP –sequential least squares programming algorithm, limited memory BFGS (parameter estimation in ML), CG –conjugate gradient (</a:t>
            </a:r>
            <a:r>
              <a:rPr lang="en-IN" b="0" i="0" u="none" strike="noStrike">
                <a:solidFill>
                  <a:srgbClr val="3366CC"/>
                </a:solidFill>
                <a:effectLst/>
                <a:highlight>
                  <a:srgbClr val="FFFFFF"/>
                </a:highlight>
                <a:latin typeface="Arial" panose="020B0604020202020204" pitchFamily="34" charset="0"/>
                <a:hlinkClick r:id="rId3" tooltip="Numerical solution"/>
              </a:rPr>
              <a:t>numerical solution</a:t>
            </a:r>
            <a:r>
              <a:rPr lang="en-IN" b="0" i="0">
                <a:solidFill>
                  <a:srgbClr val="202122"/>
                </a:solidFill>
                <a:effectLst/>
                <a:highlight>
                  <a:srgbClr val="FFFFFF"/>
                </a:highlight>
                <a:latin typeface="Arial" panose="020B0604020202020204" pitchFamily="34" charset="0"/>
              </a:rPr>
              <a:t> of particular </a:t>
            </a:r>
            <a:r>
              <a:rPr lang="en-IN" b="0" i="0" u="none" strike="noStrike">
                <a:solidFill>
                  <a:srgbClr val="3366CC"/>
                </a:solidFill>
                <a:effectLst/>
                <a:highlight>
                  <a:srgbClr val="FFFFFF"/>
                </a:highlight>
                <a:latin typeface="Arial" panose="020B0604020202020204" pitchFamily="34" charset="0"/>
                <a:hlinkClick r:id="rId4" tooltip="System of linear equations"/>
              </a:rPr>
              <a:t>systems of linear equations</a:t>
            </a:r>
            <a:r>
              <a:rPr lang="en-IN" b="0" i="0">
                <a:solidFill>
                  <a:srgbClr val="202122"/>
                </a:solidFill>
                <a:effectLst/>
                <a:highlight>
                  <a:srgbClr val="FFFFFF"/>
                </a:highlight>
                <a:latin typeface="Arial" panose="020B0604020202020204" pitchFamily="34" charset="0"/>
              </a:rPr>
              <a:t>, )</a:t>
            </a:r>
            <a:endParaRPr/>
          </a:p>
        </p:txBody>
      </p:sp>
    </p:spTree>
    <p:extLst>
      <p:ext uri="{BB962C8B-B14F-4D97-AF65-F5344CB8AC3E}">
        <p14:creationId xmlns:p14="http://schemas.microsoft.com/office/powerpoint/2010/main" val="4277562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5DCC39E5-9FE4-BD76-5EEF-83C3A44E8441}"/>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F4276F0F-D8B0-E9B6-2E5A-1AC263BA52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448D7EB6-1A52-5033-498D-0A1942DB6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362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48026EEF-C0E5-113F-497C-1E268F23DE7E}"/>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EF13843C-8C57-190D-6204-CD60182FD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D3992272-EB2C-9AC2-5D40-1D77469D3D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865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4007733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BE42FB82-CDFA-E1F8-204B-6629295C9689}"/>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AFD46410-909A-AB98-DDB5-B41B2B49DA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789C41F7-B428-B754-B31E-5D45ECDA8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highest peaks in efficiency is lowest in quality and visa versa. </a:t>
            </a:r>
          </a:p>
        </p:txBody>
      </p:sp>
    </p:spTree>
    <p:extLst>
      <p:ext uri="{BB962C8B-B14F-4D97-AF65-F5344CB8AC3E}">
        <p14:creationId xmlns:p14="http://schemas.microsoft.com/office/powerpoint/2010/main" val="3807881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7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approach to define this balance:</a:t>
            </a:r>
          </a:p>
          <a:p>
            <a:pPr marL="171450" indent="-171450">
              <a:buFont typeface="Calibri"/>
              <a:buChar char="-"/>
            </a:pPr>
            <a:r>
              <a:rPr lang="en-US"/>
              <a:t>Explain what influences</a:t>
            </a:r>
          </a:p>
          <a:p>
            <a:pPr marL="171450" indent="-171450">
              <a:buFont typeface="Calibri"/>
              <a:buChar char="-"/>
            </a:pPr>
            <a:r>
              <a:rPr lang="en-US"/>
              <a:t>Compare models to define optimal balance</a:t>
            </a:r>
          </a:p>
          <a:p>
            <a:pPr marL="171450" indent="-171450">
              <a:buFont typeface="Calibri"/>
              <a:buChar char="-"/>
            </a:pPr>
            <a:r>
              <a:rPr lang="en-US"/>
              <a:t>Create </a:t>
            </a:r>
            <a:r>
              <a:rPr lang="en-US" err="1"/>
              <a:t>dashboar</a:t>
            </a:r>
            <a:r>
              <a:rPr lang="en-US"/>
              <a:t> for monitoring afterwords</a:t>
            </a:r>
          </a:p>
          <a:p>
            <a:pPr marL="171450" indent="-171450">
              <a:buFont typeface="Calibri"/>
              <a:buChar char="-"/>
            </a:pPr>
            <a:r>
              <a:rPr lang="en-US"/>
              <a:t>And we provide recommendations based on these</a:t>
            </a:r>
          </a:p>
        </p:txBody>
      </p:sp>
    </p:spTree>
    <p:extLst>
      <p:ext uri="{BB962C8B-B14F-4D97-AF65-F5344CB8AC3E}">
        <p14:creationId xmlns:p14="http://schemas.microsoft.com/office/powerpoint/2010/main" val="269538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0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BE8A793D-3D22-7F0C-88BB-6EE9163570BB}"/>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56F1064D-DF3A-2F79-C4AC-A8DFE7ECFE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251BEAEB-A62F-70AF-880B-AAEE29F83C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Moving to the survey results data we have looked we have figure out the favorable responses are below </a:t>
            </a:r>
            <a:r>
              <a:rPr lang="en-US" err="1"/>
              <a:t>thr</a:t>
            </a:r>
            <a:r>
              <a:rPr lang="en-US"/>
              <a:t> benchmarks and they slightly </a:t>
            </a:r>
            <a:r>
              <a:rPr lang="en-US" err="1"/>
              <a:t>descreased</a:t>
            </a:r>
            <a:r>
              <a:rPr lang="en-US"/>
              <a:t> compared to previous year and unfavorable slightly increase. </a:t>
            </a:r>
          </a:p>
        </p:txBody>
      </p:sp>
    </p:spTree>
    <p:extLst>
      <p:ext uri="{BB962C8B-B14F-4D97-AF65-F5344CB8AC3E}">
        <p14:creationId xmlns:p14="http://schemas.microsoft.com/office/powerpoint/2010/main" val="152292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29CC1DF6-6D1C-33A7-F7D5-5A73F1E34985}"/>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DEFCDE8F-904B-6B08-32B9-814B231CE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97B55EDD-A1D7-34FF-5784-A81D921CDB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Moving to the survey results data we have looked we have figure out the favorable responses are below </a:t>
            </a:r>
            <a:r>
              <a:rPr lang="en-US" err="1"/>
              <a:t>thr</a:t>
            </a:r>
            <a:r>
              <a:rPr lang="en-US"/>
              <a:t> benchmarks and they slightly </a:t>
            </a:r>
            <a:r>
              <a:rPr lang="en-US" err="1"/>
              <a:t>descreased</a:t>
            </a:r>
            <a:r>
              <a:rPr lang="en-US"/>
              <a:t> compared to previous year and unfavorable slightly increase. </a:t>
            </a:r>
          </a:p>
        </p:txBody>
      </p:sp>
    </p:spTree>
    <p:extLst>
      <p:ext uri="{BB962C8B-B14F-4D97-AF65-F5344CB8AC3E}">
        <p14:creationId xmlns:p14="http://schemas.microsoft.com/office/powerpoint/2010/main" val="236562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D5650C87-6056-FF67-548F-88DAC7E3117B}"/>
            </a:ext>
          </a:extLst>
        </p:cNvPr>
        <p:cNvGrpSpPr/>
        <p:nvPr/>
      </p:nvGrpSpPr>
      <p:grpSpPr>
        <a:xfrm>
          <a:off x="0" y="0"/>
          <a:ext cx="0" cy="0"/>
          <a:chOff x="0" y="0"/>
          <a:chExt cx="0" cy="0"/>
        </a:xfrm>
      </p:grpSpPr>
      <p:sp>
        <p:nvSpPr>
          <p:cNvPr id="341" name="Google Shape;341;g4dfce81f19_0_45:notes">
            <a:extLst>
              <a:ext uri="{FF2B5EF4-FFF2-40B4-BE49-F238E27FC236}">
                <a16:creationId xmlns:a16="http://schemas.microsoft.com/office/drawing/2014/main" id="{B7A00CD4-52BC-9454-13B0-E3688DD54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a:extLst>
              <a:ext uri="{FF2B5EF4-FFF2-40B4-BE49-F238E27FC236}">
                <a16:creationId xmlns:a16="http://schemas.microsoft.com/office/drawing/2014/main" id="{72A80382-0CE9-A86C-C398-8BDF9872D1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Moving to the survey results data we have looked we have figure out the favorable responses are below </a:t>
            </a:r>
            <a:r>
              <a:rPr lang="en-US" err="1"/>
              <a:t>thr</a:t>
            </a:r>
            <a:r>
              <a:rPr lang="en-US"/>
              <a:t> benchmarks and they slightly </a:t>
            </a:r>
            <a:r>
              <a:rPr lang="en-US" err="1"/>
              <a:t>descreased</a:t>
            </a:r>
            <a:r>
              <a:rPr lang="en-US"/>
              <a:t> compared to previous year and unfavorable slightly increase. </a:t>
            </a:r>
          </a:p>
        </p:txBody>
      </p:sp>
    </p:spTree>
    <p:extLst>
      <p:ext uri="{BB962C8B-B14F-4D97-AF65-F5344CB8AC3E}">
        <p14:creationId xmlns:p14="http://schemas.microsoft.com/office/powerpoint/2010/main" val="2212620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288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7" r:id="rId3"/>
    <p:sldLayoutId id="214748368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6.sv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fred.stlouisfed.org/series/UNRATE" TargetMode="External"/><Relationship Id="rId4" Type="http://schemas.openxmlformats.org/officeDocument/2006/relationships/hyperlink" Target="https://www.cms.gov/medicare/payment/medicare-advantage-rates-statistics/ffs-data-2015-202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13224" y="1741931"/>
            <a:ext cx="6109419" cy="23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Wellmark Blue Cross and Blue Shield</a:t>
            </a:r>
            <a:br>
              <a:rPr lang="en" b="1" dirty="0"/>
            </a:br>
            <a:endParaRPr sz="4800" dirty="0"/>
          </a:p>
        </p:txBody>
      </p:sp>
      <p:sp>
        <p:nvSpPr>
          <p:cNvPr id="345" name="Google Shape;345;p36"/>
          <p:cNvSpPr txBox="1">
            <a:spLocks noGrp="1"/>
          </p:cNvSpPr>
          <p:nvPr>
            <p:ph type="subTitle" idx="1"/>
          </p:nvPr>
        </p:nvSpPr>
        <p:spPr>
          <a:xfrm>
            <a:off x="772631" y="2450687"/>
            <a:ext cx="2481846" cy="1403081"/>
          </a:xfrm>
          <a:prstGeom prst="rect">
            <a:avLst/>
          </a:prstGeom>
        </p:spPr>
        <p:txBody>
          <a:bodyPr spcFirstLastPara="1" wrap="square" lIns="91425" tIns="91425" rIns="91425" bIns="91425" anchor="t" anchorCtr="0">
            <a:noAutofit/>
          </a:bodyPr>
          <a:lstStyle/>
          <a:p>
            <a:pPr marL="0" indent="0"/>
            <a:r>
              <a:rPr lang="en-GB" dirty="0">
                <a:solidFill>
                  <a:srgbClr val="242424"/>
                </a:solidFill>
                <a:highlight>
                  <a:srgbClr val="FFFFFF"/>
                </a:highlight>
                <a:latin typeface="+mn-lt"/>
              </a:rPr>
              <a:t>2025 Iowa Graduate Business Analytics Case Competition</a:t>
            </a:r>
            <a:endParaRPr lang="en-GB" dirty="0">
              <a:latin typeface="+mn-lt"/>
            </a:endParaRPr>
          </a:p>
        </p:txBody>
      </p:sp>
      <p:cxnSp>
        <p:nvCxnSpPr>
          <p:cNvPr id="346" name="Google Shape;346;p36"/>
          <p:cNvCxnSpPr/>
          <p:nvPr/>
        </p:nvCxnSpPr>
        <p:spPr>
          <a:xfrm>
            <a:off x="823768" y="1591924"/>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278839" y="-458902"/>
            <a:ext cx="4275118" cy="6006154"/>
            <a:chOff x="5115337" y="-428624"/>
            <a:chExt cx="4275118" cy="6006154"/>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Health insurance plans in Iowa and South Dakota | Wellmark">
            <a:extLst>
              <a:ext uri="{FF2B5EF4-FFF2-40B4-BE49-F238E27FC236}">
                <a16:creationId xmlns:a16="http://schemas.microsoft.com/office/drawing/2014/main" id="{806F6AD3-EBA1-7A36-FDD6-7B26146EA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51" t="30400" r="11797" b="33002"/>
          <a:stretch/>
        </p:blipFill>
        <p:spPr bwMode="auto">
          <a:xfrm>
            <a:off x="523514" y="509219"/>
            <a:ext cx="4107400" cy="102953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54;p36">
            <a:extLst>
              <a:ext uri="{FF2B5EF4-FFF2-40B4-BE49-F238E27FC236}">
                <a16:creationId xmlns:a16="http://schemas.microsoft.com/office/drawing/2014/main" id="{9F6790F8-CC70-539F-1883-F0EAF58E1484}"/>
              </a:ext>
            </a:extLst>
          </p:cNvPr>
          <p:cNvSpPr/>
          <p:nvPr/>
        </p:nvSpPr>
        <p:spPr>
          <a:xfrm>
            <a:off x="6839830" y="3065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4;p36">
            <a:extLst>
              <a:ext uri="{FF2B5EF4-FFF2-40B4-BE49-F238E27FC236}">
                <a16:creationId xmlns:a16="http://schemas.microsoft.com/office/drawing/2014/main" id="{F623E887-9035-6818-2C7A-9D51E08D6323}"/>
              </a:ext>
            </a:extLst>
          </p:cNvPr>
          <p:cNvSpPr/>
          <p:nvPr/>
        </p:nvSpPr>
        <p:spPr>
          <a:xfrm>
            <a:off x="8291497" y="2516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4;p36">
            <a:extLst>
              <a:ext uri="{FF2B5EF4-FFF2-40B4-BE49-F238E27FC236}">
                <a16:creationId xmlns:a16="http://schemas.microsoft.com/office/drawing/2014/main" id="{9AF20401-C691-A1E0-5586-8014A8DD8C83}"/>
              </a:ext>
            </a:extLst>
          </p:cNvPr>
          <p:cNvSpPr/>
          <p:nvPr/>
        </p:nvSpPr>
        <p:spPr>
          <a:xfrm rot="10800000" flipH="1">
            <a:off x="6025175" y="5003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862D7A11-3383-198A-3A83-8D8805BFC8E6}"/>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8E16DBBE-9CB0-2689-7B7C-D6F6B2D137F2}"/>
              </a:ext>
            </a:extLst>
          </p:cNvPr>
          <p:cNvSpPr txBox="1">
            <a:spLocks noGrp="1"/>
          </p:cNvSpPr>
          <p:nvPr>
            <p:ph type="ctrTitle"/>
          </p:nvPr>
        </p:nvSpPr>
        <p:spPr>
          <a:xfrm>
            <a:off x="203926" y="161744"/>
            <a:ext cx="7044258" cy="429673"/>
          </a:xfrm>
          <a:prstGeom prst="rect">
            <a:avLst/>
          </a:prstGeom>
        </p:spPr>
        <p:txBody>
          <a:bodyPr spcFirstLastPara="1" wrap="square" lIns="91425" tIns="91425" rIns="91425" bIns="91425" anchor="ctr" anchorCtr="0">
            <a:noAutofit/>
          </a:bodyPr>
          <a:lstStyle/>
          <a:p>
            <a:r>
              <a:rPr lang="en-US" sz="2400"/>
              <a:t>Economic &amp; Policy Impact on Medicaid Eligibility</a:t>
            </a:r>
            <a:r>
              <a:rPr lang="en-US"/>
              <a:t> </a:t>
            </a:r>
            <a:endParaRPr lang="en-US" sz="2800"/>
          </a:p>
        </p:txBody>
      </p:sp>
      <p:sp>
        <p:nvSpPr>
          <p:cNvPr id="10" name="Google Shape;360;p36">
            <a:extLst>
              <a:ext uri="{FF2B5EF4-FFF2-40B4-BE49-F238E27FC236}">
                <a16:creationId xmlns:a16="http://schemas.microsoft.com/office/drawing/2014/main" id="{FBBE7557-DC2E-299E-B7D4-22981C49629D}"/>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A6EAF8AD-811F-7F82-F29F-8DA9FA893C0F}"/>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615AE76A-3331-EA38-FC5D-EFB4490C8A5E}"/>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26475E3-EFD3-57A4-BE29-B5C6C31F5072}"/>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29E75FD6-03CB-682C-CA1F-542618C227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C22B7971-63F9-087A-4FF4-D3A1BF6EC07A}"/>
              </a:ext>
            </a:extLst>
          </p:cNvPr>
          <p:cNvGrpSpPr/>
          <p:nvPr/>
        </p:nvGrpSpPr>
        <p:grpSpPr>
          <a:xfrm>
            <a:off x="1118261" y="4662231"/>
            <a:ext cx="7656422" cy="328790"/>
            <a:chOff x="1118261" y="4662231"/>
            <a:chExt cx="7656422" cy="328790"/>
          </a:xfrm>
        </p:grpSpPr>
        <p:grpSp>
          <p:nvGrpSpPr>
            <p:cNvPr id="9" name="Group 8">
              <a:extLst>
                <a:ext uri="{FF2B5EF4-FFF2-40B4-BE49-F238E27FC236}">
                  <a16:creationId xmlns:a16="http://schemas.microsoft.com/office/drawing/2014/main" id="{77455B7D-DF0F-CD09-94EF-17505389A458}"/>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0E96512D-5B02-3148-B07D-83679DCDE212}"/>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3E95EDA3-038E-16E8-6956-1AF45987A28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6C787BD-9C43-EC35-ED58-7BD265E65159}"/>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CBCF29BA-F345-88C6-5AAD-BB994A2AAD2B}"/>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4CB57B66-5274-77A8-A9DA-EED461334D4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0A70D7E-E5F5-35F3-55AB-1741F0D5FA9A}"/>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51803005-7D7E-4F3E-2C3A-09FCD7BCD7B4}"/>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BEC4BB43-9CDE-894C-436D-BE2D252A4E8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68E8338-A090-2C35-D9EF-5E86F0B59723}"/>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C4404E3A-9EEF-0EEA-549E-274057A6E23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9700573D-A36D-F477-0560-08D01E4CFBE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F55AB9D-6589-49E8-2E63-CD4DD9C6A88A}"/>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8F1E5FD3-4393-E0F0-14BD-0B8B69DA072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AE889C97-4B95-F5C5-9D97-B1B9614D71A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3CE4264-F8A8-4A05-BDF5-D99CBC63177F}"/>
                </a:ext>
              </a:extLst>
            </p:cNvPr>
            <p:cNvGrpSpPr/>
            <p:nvPr/>
          </p:nvGrpSpPr>
          <p:grpSpPr>
            <a:xfrm>
              <a:off x="7538401" y="4662231"/>
              <a:ext cx="1236282" cy="328790"/>
              <a:chOff x="361282" y="6400802"/>
              <a:chExt cx="1236282" cy="370423"/>
            </a:xfrm>
          </p:grpSpPr>
          <p:sp>
            <p:nvSpPr>
              <p:cNvPr id="19" name="Rectangle 18">
                <a:extLst>
                  <a:ext uri="{FF2B5EF4-FFF2-40B4-BE49-F238E27FC236}">
                    <a16:creationId xmlns:a16="http://schemas.microsoft.com/office/drawing/2014/main" id="{96A4CBE8-698E-0C70-E944-EA8457352156}"/>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6AE99EA9-89E3-DDA5-5921-23A9E10265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3" name="Table 2">
            <a:extLst>
              <a:ext uri="{FF2B5EF4-FFF2-40B4-BE49-F238E27FC236}">
                <a16:creationId xmlns:a16="http://schemas.microsoft.com/office/drawing/2014/main" id="{E07B6744-132E-0629-4581-27C6CC401D91}"/>
              </a:ext>
            </a:extLst>
          </p:cNvPr>
          <p:cNvGraphicFramePr>
            <a:graphicFrameLocks noGrp="1"/>
          </p:cNvGraphicFramePr>
          <p:nvPr>
            <p:extLst>
              <p:ext uri="{D42A27DB-BD31-4B8C-83A1-F6EECF244321}">
                <p14:modId xmlns:p14="http://schemas.microsoft.com/office/powerpoint/2010/main" val="3237406466"/>
              </p:ext>
            </p:extLst>
          </p:nvPr>
        </p:nvGraphicFramePr>
        <p:xfrm>
          <a:off x="425167" y="1195874"/>
          <a:ext cx="7507398" cy="2285112"/>
        </p:xfrm>
        <a:graphic>
          <a:graphicData uri="http://schemas.openxmlformats.org/drawingml/2006/table">
            <a:tbl>
              <a:tblPr firstRow="1" bandRow="1">
                <a:tableStyleId>{C4E5EA32-9303-4729-9A89-E96DC8F2E9CB}</a:tableStyleId>
              </a:tblPr>
              <a:tblGrid>
                <a:gridCol w="2502466">
                  <a:extLst>
                    <a:ext uri="{9D8B030D-6E8A-4147-A177-3AD203B41FA5}">
                      <a16:colId xmlns:a16="http://schemas.microsoft.com/office/drawing/2014/main" val="3451600806"/>
                    </a:ext>
                  </a:extLst>
                </a:gridCol>
                <a:gridCol w="2502466">
                  <a:extLst>
                    <a:ext uri="{9D8B030D-6E8A-4147-A177-3AD203B41FA5}">
                      <a16:colId xmlns:a16="http://schemas.microsoft.com/office/drawing/2014/main" val="3009100285"/>
                    </a:ext>
                  </a:extLst>
                </a:gridCol>
                <a:gridCol w="2502466">
                  <a:extLst>
                    <a:ext uri="{9D8B030D-6E8A-4147-A177-3AD203B41FA5}">
                      <a16:colId xmlns:a16="http://schemas.microsoft.com/office/drawing/2014/main" val="1846479141"/>
                    </a:ext>
                  </a:extLst>
                </a:gridCol>
              </a:tblGrid>
              <a:tr h="407856">
                <a:tc>
                  <a:txBody>
                    <a:bodyPr/>
                    <a:lstStyle/>
                    <a:p>
                      <a:pPr algn="ctr"/>
                      <a:r>
                        <a:rPr lang="en-IN" sz="1000" b="1"/>
                        <a:t>Challenge</a:t>
                      </a:r>
                    </a:p>
                  </a:txBody>
                  <a:tcPr anchor="ctr"/>
                </a:tc>
                <a:tc>
                  <a:txBody>
                    <a:bodyPr/>
                    <a:lstStyle/>
                    <a:p>
                      <a:pPr algn="ctr"/>
                      <a:r>
                        <a:rPr lang="en-IN" sz="1000" b="1"/>
                        <a:t>Strategic Recommendation</a:t>
                      </a:r>
                    </a:p>
                  </a:txBody>
                  <a:tcPr anchor="ctr"/>
                </a:tc>
                <a:tc>
                  <a:txBody>
                    <a:bodyPr/>
                    <a:lstStyle/>
                    <a:p>
                      <a:pPr algn="ctr"/>
                      <a:r>
                        <a:rPr lang="en-IN" sz="1000" b="1"/>
                        <a:t>Operational Feasibility</a:t>
                      </a:r>
                    </a:p>
                  </a:txBody>
                  <a:tcPr anchor="ctr"/>
                </a:tc>
                <a:extLst>
                  <a:ext uri="{0D108BD9-81ED-4DB2-BD59-A6C34878D82A}">
                    <a16:rowId xmlns:a16="http://schemas.microsoft.com/office/drawing/2014/main" val="3156898502"/>
                  </a:ext>
                </a:extLst>
              </a:tr>
              <a:tr h="938628">
                <a:tc>
                  <a:txBody>
                    <a:bodyPr/>
                    <a:lstStyle/>
                    <a:p>
                      <a:pPr algn="ctr"/>
                      <a:r>
                        <a:rPr lang="en-IN" sz="1000" b="0"/>
                        <a:t>Rising Inflation &amp; Wage Stagnation </a:t>
                      </a:r>
                      <a:br>
                        <a:rPr lang="en-IN" sz="1000" b="0"/>
                      </a:br>
                      <a:r>
                        <a:rPr lang="en-IN" sz="1000" b="0"/>
                        <a:t>More people falling below Medicaid income thresholds due to economic pressure.</a:t>
                      </a:r>
                      <a:endParaRPr lang="en-US" sz="1000" b="0"/>
                    </a:p>
                  </a:txBody>
                  <a:tcPr/>
                </a:tc>
                <a:tc>
                  <a:txBody>
                    <a:bodyPr/>
                    <a:lstStyle/>
                    <a:p>
                      <a:pPr algn="ctr"/>
                      <a:r>
                        <a:rPr lang="en-IN" sz="1000" b="0"/>
                        <a:t>Dynamic Eligibility Indexing </a:t>
                      </a:r>
                      <a:br>
                        <a:rPr lang="en-IN" sz="1000" b="0"/>
                      </a:br>
                      <a:r>
                        <a:rPr lang="en-IN" sz="1000" b="0"/>
                        <a:t>Tie Medicaid eligibility thresholds to cost-of-living adjustments (COLA) at the regional level.</a:t>
                      </a:r>
                      <a:endParaRPr lang="en-US" sz="1000" b="0"/>
                    </a:p>
                  </a:txBody>
                  <a:tcPr/>
                </a:tc>
                <a:tc>
                  <a:txBody>
                    <a:bodyPr/>
                    <a:lstStyle/>
                    <a:p>
                      <a:pPr algn="ctr"/>
                      <a:r>
                        <a:rPr lang="en-IN" sz="1000" b="0"/>
                        <a:t>Uses existing income data + inflation metrics.</a:t>
                      </a:r>
                      <a:endParaRPr lang="en-US" sz="1000" b="0"/>
                    </a:p>
                  </a:txBody>
                  <a:tcPr/>
                </a:tc>
                <a:extLst>
                  <a:ext uri="{0D108BD9-81ED-4DB2-BD59-A6C34878D82A}">
                    <a16:rowId xmlns:a16="http://schemas.microsoft.com/office/drawing/2014/main" val="106332219"/>
                  </a:ext>
                </a:extLst>
              </a:tr>
              <a:tr h="938628">
                <a:tc>
                  <a:txBody>
                    <a:bodyPr/>
                    <a:lstStyle/>
                    <a:p>
                      <a:pPr algn="ctr"/>
                      <a:r>
                        <a:rPr lang="en-IN" sz="1000" b="0"/>
                        <a:t>Job Loss and Shrinking Workforce Participation </a:t>
                      </a:r>
                      <a:br>
                        <a:rPr lang="en-IN" sz="1000" b="0"/>
                      </a:br>
                      <a:r>
                        <a:rPr lang="en-IN" sz="1000" b="0"/>
                        <a:t>Drives up Medicaid reliance as employer-sponsored coverage drops</a:t>
                      </a:r>
                      <a:endParaRPr lang="en-US" sz="1000" b="0"/>
                    </a:p>
                  </a:txBody>
                  <a:tcPr/>
                </a:tc>
                <a:tc>
                  <a:txBody>
                    <a:bodyPr/>
                    <a:lstStyle/>
                    <a:p>
                      <a:pPr algn="ctr"/>
                      <a:r>
                        <a:rPr lang="en-IN" sz="1000" b="0"/>
                        <a:t>Medicaid Extension for Gig &amp; Informal Workers </a:t>
                      </a:r>
                      <a:br>
                        <a:rPr lang="en-IN" sz="1000" b="0"/>
                      </a:br>
                      <a:r>
                        <a:rPr lang="en-IN" sz="1000" b="0"/>
                        <a:t>Offer subsidized Medicaid-like plans for part-time/contract workers with no benefits.</a:t>
                      </a:r>
                      <a:endParaRPr lang="en-US" sz="1000" b="0"/>
                    </a:p>
                  </a:txBody>
                  <a:tcPr/>
                </a:tc>
                <a:tc>
                  <a:txBody>
                    <a:bodyPr/>
                    <a:lstStyle/>
                    <a:p>
                      <a:pPr algn="ctr"/>
                      <a:r>
                        <a:rPr lang="en-IN" sz="1000" b="0"/>
                        <a:t>Can use ACA exchanges or expanded Medicaid waivers.</a:t>
                      </a:r>
                      <a:endParaRPr lang="en-US" sz="1000" b="0"/>
                    </a:p>
                  </a:txBody>
                  <a:tcPr/>
                </a:tc>
                <a:extLst>
                  <a:ext uri="{0D108BD9-81ED-4DB2-BD59-A6C34878D82A}">
                    <a16:rowId xmlns:a16="http://schemas.microsoft.com/office/drawing/2014/main" val="826504573"/>
                  </a:ext>
                </a:extLst>
              </a:tr>
            </a:tbl>
          </a:graphicData>
        </a:graphic>
      </p:graphicFrame>
    </p:spTree>
    <p:extLst>
      <p:ext uri="{BB962C8B-B14F-4D97-AF65-F5344CB8AC3E}">
        <p14:creationId xmlns:p14="http://schemas.microsoft.com/office/powerpoint/2010/main" val="313808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1C726C9F-CE41-BD86-CAD3-877C73819FF6}"/>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85F770B2-046F-12AC-9245-FCC2A6D7055F}"/>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000"/>
              <a:t>Data &amp; Methodology</a:t>
            </a:r>
            <a:endParaRPr lang="en-US" sz="5400"/>
          </a:p>
        </p:txBody>
      </p:sp>
      <p:sp>
        <p:nvSpPr>
          <p:cNvPr id="10" name="Google Shape;360;p36">
            <a:extLst>
              <a:ext uri="{FF2B5EF4-FFF2-40B4-BE49-F238E27FC236}">
                <a16:creationId xmlns:a16="http://schemas.microsoft.com/office/drawing/2014/main" id="{3F2C3C14-F711-1FE3-3E1A-375C9808D6A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8E3AD14D-753D-CA1D-575D-07E48585AC82}"/>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6C0BE67F-676E-3255-A671-EBD7DA7C2AB7}"/>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A31B5FF0-37E3-EBB9-72E4-D05C3EB10621}"/>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4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57293815-07C9-CDEB-267C-F511411D8795}"/>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F791D827-AB98-5096-1078-BC0C0DDA91EB}"/>
              </a:ext>
            </a:extLst>
          </p:cNvPr>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b="1"/>
              <a:t> </a:t>
            </a:r>
            <a:r>
              <a:rPr lang="en-US" sz="2400"/>
              <a:t>Data &amp; Methodology</a:t>
            </a:r>
          </a:p>
        </p:txBody>
      </p:sp>
      <p:sp>
        <p:nvSpPr>
          <p:cNvPr id="7" name="Rectangle 6">
            <a:extLst>
              <a:ext uri="{FF2B5EF4-FFF2-40B4-BE49-F238E27FC236}">
                <a16:creationId xmlns:a16="http://schemas.microsoft.com/office/drawing/2014/main" id="{057F4E69-0578-E3F9-E17E-844576A93EA4}"/>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CA176C3D-5659-7CF7-0EDC-8105D1483271}"/>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31C5ACBC-61CA-BD25-3DB9-9864BEF103A8}"/>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CCC6295F-B212-2251-C840-CD3041ED7A31}"/>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2081;p33">
            <a:extLst>
              <a:ext uri="{FF2B5EF4-FFF2-40B4-BE49-F238E27FC236}">
                <a16:creationId xmlns:a16="http://schemas.microsoft.com/office/drawing/2014/main" id="{8621CDD6-51D6-F60C-428F-BA2371D9DE7E}"/>
              </a:ext>
            </a:extLst>
          </p:cNvPr>
          <p:cNvSpPr/>
          <p:nvPr/>
        </p:nvSpPr>
        <p:spPr>
          <a:xfrm>
            <a:off x="7430804" y="913534"/>
            <a:ext cx="901200" cy="3348000"/>
          </a:xfrm>
          <a:prstGeom prst="roundRect">
            <a:avLst>
              <a:gd name="adj" fmla="val 16667"/>
            </a:avLst>
          </a:prstGeom>
          <a:solidFill>
            <a:srgbClr val="42A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81" name="Google Shape;2089;p33">
            <a:extLst>
              <a:ext uri="{FF2B5EF4-FFF2-40B4-BE49-F238E27FC236}">
                <a16:creationId xmlns:a16="http://schemas.microsoft.com/office/drawing/2014/main" id="{80C09073-9AAA-497D-BC5D-C0CFFFA558B5}"/>
              </a:ext>
            </a:extLst>
          </p:cNvPr>
          <p:cNvGrpSpPr/>
          <p:nvPr/>
        </p:nvGrpSpPr>
        <p:grpSpPr>
          <a:xfrm>
            <a:off x="671923" y="712313"/>
            <a:ext cx="3538025" cy="1151222"/>
            <a:chOff x="-2098107" y="1418025"/>
            <a:chExt cx="3538025" cy="744207"/>
          </a:xfrm>
        </p:grpSpPr>
        <p:sp>
          <p:nvSpPr>
            <p:cNvPr id="1082" name="Google Shape;2090;p33">
              <a:extLst>
                <a:ext uri="{FF2B5EF4-FFF2-40B4-BE49-F238E27FC236}">
                  <a16:creationId xmlns:a16="http://schemas.microsoft.com/office/drawing/2014/main" id="{D7FBEFFB-2FBD-66C3-2579-9AD9B6B325AE}"/>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a:buSzPts val="1100"/>
              </a:pPr>
              <a:r>
                <a:rPr lang="en" sz="1800" b="1">
                  <a:latin typeface="Fira Sans Extra Condensed"/>
                  <a:ea typeface="Fira Sans Extra Condensed"/>
                  <a:cs typeface="Fira Sans Extra Condensed"/>
                  <a:sym typeface="Fira Sans Extra Condensed"/>
                </a:rPr>
                <a:t>Datasets used </a:t>
              </a:r>
              <a:endParaRPr lang="en" sz="1800" b="1">
                <a:latin typeface="Fira Sans Extra Condensed"/>
                <a:ea typeface="Fira Sans Extra Condensed"/>
                <a:cs typeface="Fira Sans Extra Condensed"/>
              </a:endParaRPr>
            </a:p>
          </p:txBody>
        </p:sp>
        <p:sp>
          <p:nvSpPr>
            <p:cNvPr id="1083" name="Google Shape;2091;p33">
              <a:extLst>
                <a:ext uri="{FF2B5EF4-FFF2-40B4-BE49-F238E27FC236}">
                  <a16:creationId xmlns:a16="http://schemas.microsoft.com/office/drawing/2014/main" id="{9925B943-C079-FDAD-827A-B7C65902E442}"/>
                </a:ext>
              </a:extLst>
            </p:cNvPr>
            <p:cNvSpPr txBox="1"/>
            <p:nvPr/>
          </p:nvSpPr>
          <p:spPr>
            <a:xfrm>
              <a:off x="-2098107" y="1707464"/>
              <a:ext cx="3538025" cy="454768"/>
            </a:xfrm>
            <a:prstGeom prst="rect">
              <a:avLst/>
            </a:prstGeom>
            <a:noFill/>
            <a:ln>
              <a:noFill/>
            </a:ln>
          </p:spPr>
          <p:txBody>
            <a:bodyPr spcFirstLastPara="1" wrap="square" lIns="91425" tIns="91425" rIns="91425" bIns="91425" anchor="t" anchorCtr="0">
              <a:noAutofit/>
            </a:bodyPr>
            <a:lstStyle/>
            <a:p>
              <a:r>
                <a:rPr lang="en-US" sz="1200">
                  <a:latin typeface="Roboto"/>
                  <a:ea typeface="Roboto"/>
                  <a:cs typeface="Roboto"/>
                  <a:sym typeface="Roboto"/>
                </a:rPr>
                <a:t>Main Datasets Used:</a:t>
              </a:r>
              <a:endParaRPr lang="en-US">
                <a:sym typeface="Roboto"/>
              </a:endParaRPr>
            </a:p>
            <a:p>
              <a:endParaRPr lang="en-US" sz="1200">
                <a:latin typeface="Roboto"/>
                <a:ea typeface="Roboto"/>
                <a:cs typeface="Roboto"/>
                <a:sym typeface="Roboto"/>
              </a:endParaRPr>
            </a:p>
            <a:p>
              <a:pPr marL="171450" indent="-171450">
                <a:buChar char="•"/>
              </a:pPr>
              <a:r>
                <a:rPr lang="en-US" sz="1200">
                  <a:latin typeface="Roboto"/>
                  <a:ea typeface="Roboto"/>
                  <a:cs typeface="Roboto"/>
                  <a:sym typeface="Roboto"/>
                </a:rPr>
                <a:t>Medicare Enrollment Data </a:t>
              </a:r>
              <a:endParaRPr lang="en-US" sz="1200">
                <a:latin typeface="Roboto"/>
                <a:ea typeface="Roboto"/>
                <a:cs typeface="Roboto"/>
              </a:endParaRPr>
            </a:p>
            <a:p>
              <a:pPr marL="171450" indent="-171450">
                <a:buChar char="•"/>
              </a:pPr>
              <a:r>
                <a:rPr lang="en-US" sz="1200">
                  <a:latin typeface="Roboto"/>
                  <a:ea typeface="Roboto"/>
                  <a:cs typeface="Roboto"/>
                  <a:sym typeface="Roboto"/>
                </a:rPr>
                <a:t>ZIP-Level Socioeconomic Data </a:t>
              </a:r>
              <a:endParaRPr lang="en-US" sz="1200">
                <a:latin typeface="Roboto"/>
                <a:ea typeface="Roboto"/>
                <a:cs typeface="Roboto"/>
              </a:endParaRPr>
            </a:p>
            <a:p>
              <a:pPr marL="171450" indent="-171450">
                <a:buChar char="•"/>
              </a:pPr>
              <a:endParaRPr lang="en-US" sz="1200">
                <a:latin typeface="Roboto"/>
                <a:ea typeface="Roboto"/>
                <a:cs typeface="Roboto"/>
              </a:endParaRPr>
            </a:p>
            <a:p>
              <a:endParaRPr lang="en-US" sz="1200">
                <a:latin typeface="Roboto"/>
                <a:ea typeface="Roboto"/>
                <a:cs typeface="Roboto"/>
              </a:endParaRPr>
            </a:p>
            <a:p>
              <a:r>
                <a:rPr lang="en-US" sz="1200">
                  <a:latin typeface="Roboto"/>
                  <a:ea typeface="Roboto"/>
                  <a:cs typeface="Roboto"/>
                </a:rPr>
                <a:t>Secondary Datasets: </a:t>
              </a:r>
            </a:p>
            <a:p>
              <a:endParaRPr lang="en-US" sz="1200">
                <a:latin typeface="Roboto"/>
                <a:ea typeface="Roboto"/>
                <a:cs typeface="Roboto"/>
              </a:endParaRPr>
            </a:p>
            <a:p>
              <a:pPr marL="171450" indent="-171450">
                <a:buChar char="•"/>
              </a:pPr>
              <a:r>
                <a:rPr lang="en-US" sz="1200">
                  <a:latin typeface="Roboto"/>
                  <a:ea typeface="Roboto"/>
                  <a:cs typeface="Roboto"/>
                </a:rPr>
                <a:t>CMS Program Statistics - </a:t>
              </a:r>
            </a:p>
            <a:p>
              <a:pPr marL="171450" indent="-171450">
                <a:buChar char="•"/>
              </a:pPr>
              <a:r>
                <a:rPr lang="en-US" sz="1200">
                  <a:latin typeface="Roboto"/>
                  <a:ea typeface="Roboto"/>
                  <a:cs typeface="Roboto"/>
                </a:rPr>
                <a:t>Medicare Total Enrollment | </a:t>
              </a:r>
            </a:p>
            <a:p>
              <a:pPr marL="171450" indent="-171450">
                <a:buChar char="•"/>
              </a:pPr>
              <a:r>
                <a:rPr lang="en-US" sz="1200">
                  <a:latin typeface="Roboto"/>
                  <a:ea typeface="Roboto"/>
                  <a:cs typeface="Roboto"/>
                </a:rPr>
                <a:t>Medicare-Medicaid Dual Enrollment | </a:t>
              </a:r>
            </a:p>
            <a:p>
              <a:pPr marL="171450" indent="-171450">
                <a:buChar char="•"/>
              </a:pPr>
              <a:r>
                <a:rPr lang="en-US" sz="1200">
                  <a:latin typeface="Roboto"/>
                  <a:ea typeface="Roboto"/>
                  <a:cs typeface="Roboto"/>
                </a:rPr>
                <a:t>CMS Data Medicare Advantage </a:t>
              </a:r>
            </a:p>
            <a:p>
              <a:pPr marL="171450" indent="-171450">
                <a:buChar char="•"/>
              </a:pPr>
              <a:r>
                <a:rPr lang="en-US" sz="1200">
                  <a:latin typeface="Roboto"/>
                  <a:ea typeface="Roboto"/>
                  <a:cs typeface="Roboto"/>
                </a:rPr>
                <a:t>Geographic Variation - National &amp; State | </a:t>
              </a:r>
            </a:p>
            <a:p>
              <a:pPr marL="171450" indent="-171450">
                <a:buChar char="•"/>
              </a:pPr>
              <a:r>
                <a:rPr lang="en-US" sz="1200">
                  <a:latin typeface="Roboto"/>
                  <a:ea typeface="Roboto"/>
                  <a:cs typeface="Roboto"/>
                </a:rPr>
                <a:t>CMS Data Medicaid Contracts and </a:t>
              </a:r>
            </a:p>
            <a:p>
              <a:pPr marL="171450" indent="-171450">
                <a:buChar char="•"/>
              </a:pPr>
              <a:r>
                <a:rPr lang="en-US" sz="1200">
                  <a:latin typeface="Roboto"/>
                  <a:ea typeface="Roboto"/>
                  <a:cs typeface="Roboto"/>
                </a:rPr>
                <a:t>Rates | Health &amp; Human Services </a:t>
              </a:r>
            </a:p>
            <a:p>
              <a:endParaRPr lang="en-US" sz="1200">
                <a:latin typeface="Roboto"/>
                <a:ea typeface="Roboto"/>
                <a:cs typeface="Roboto"/>
              </a:endParaRPr>
            </a:p>
          </p:txBody>
        </p:sp>
      </p:grpSp>
      <p:sp>
        <p:nvSpPr>
          <p:cNvPr id="375" name="Google Shape;2127;p33">
            <a:extLst>
              <a:ext uri="{FF2B5EF4-FFF2-40B4-BE49-F238E27FC236}">
                <a16:creationId xmlns:a16="http://schemas.microsoft.com/office/drawing/2014/main" id="{54791146-E0A3-EF0D-0A4D-CD636ED67D78}"/>
              </a:ext>
            </a:extLst>
          </p:cNvPr>
          <p:cNvSpPr/>
          <p:nvPr/>
        </p:nvSpPr>
        <p:spPr>
          <a:xfrm>
            <a:off x="7605314" y="1088943"/>
            <a:ext cx="551938" cy="551020"/>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79" name="Google Shape;2131;p33">
            <a:extLst>
              <a:ext uri="{FF2B5EF4-FFF2-40B4-BE49-F238E27FC236}">
                <a16:creationId xmlns:a16="http://schemas.microsoft.com/office/drawing/2014/main" id="{04DB0AFA-156F-ED6B-D8A7-856704E3D1E3}"/>
              </a:ext>
            </a:extLst>
          </p:cNvPr>
          <p:cNvGrpSpPr/>
          <p:nvPr/>
        </p:nvGrpSpPr>
        <p:grpSpPr>
          <a:xfrm>
            <a:off x="7605281" y="2280391"/>
            <a:ext cx="551937" cy="551017"/>
            <a:chOff x="3178527" y="2580991"/>
            <a:chExt cx="573679" cy="572724"/>
          </a:xfrm>
          <a:solidFill>
            <a:srgbClr val="00558C"/>
          </a:solidFill>
        </p:grpSpPr>
        <p:sp>
          <p:nvSpPr>
            <p:cNvPr id="380" name="Google Shape;2132;p33">
              <a:extLst>
                <a:ext uri="{FF2B5EF4-FFF2-40B4-BE49-F238E27FC236}">
                  <a16:creationId xmlns:a16="http://schemas.microsoft.com/office/drawing/2014/main" id="{AC652DE4-A001-02D6-EA81-40EFDD10513E}"/>
                </a:ext>
              </a:extLst>
            </p:cNvPr>
            <p:cNvSpPr/>
            <p:nvPr/>
          </p:nvSpPr>
          <p:spPr>
            <a:xfrm>
              <a:off x="3178527" y="2580991"/>
              <a:ext cx="573679" cy="572724"/>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2134;p33">
              <a:extLst>
                <a:ext uri="{FF2B5EF4-FFF2-40B4-BE49-F238E27FC236}">
                  <a16:creationId xmlns:a16="http://schemas.microsoft.com/office/drawing/2014/main" id="{190C6E78-F4F1-BF13-9EC1-9D3119FFAACE}"/>
                </a:ext>
              </a:extLst>
            </p:cNvPr>
            <p:cNvSpPr/>
            <p:nvPr/>
          </p:nvSpPr>
          <p:spPr>
            <a:xfrm>
              <a:off x="3387242" y="2822030"/>
              <a:ext cx="29817" cy="29718"/>
            </a:xfrm>
            <a:custGeom>
              <a:avLst/>
              <a:gdLst/>
              <a:ahLst/>
              <a:cxnLst/>
              <a:rect l="l" t="t" r="r" b="b"/>
              <a:pathLst>
                <a:path w="300" h="299" extrusionOk="0">
                  <a:moveTo>
                    <a:pt x="153" y="0"/>
                  </a:moveTo>
                  <a:cubicBezTo>
                    <a:pt x="68" y="0"/>
                    <a:pt x="1" y="68"/>
                    <a:pt x="1" y="152"/>
                  </a:cubicBezTo>
                  <a:cubicBezTo>
                    <a:pt x="1" y="231"/>
                    <a:pt x="68" y="299"/>
                    <a:pt x="153" y="299"/>
                  </a:cubicBezTo>
                  <a:cubicBezTo>
                    <a:pt x="231" y="299"/>
                    <a:pt x="299" y="231"/>
                    <a:pt x="299" y="152"/>
                  </a:cubicBezTo>
                  <a:cubicBezTo>
                    <a:pt x="299" y="68"/>
                    <a:pt x="231" y="0"/>
                    <a:pt x="15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2135;p33">
              <a:extLst>
                <a:ext uri="{FF2B5EF4-FFF2-40B4-BE49-F238E27FC236}">
                  <a16:creationId xmlns:a16="http://schemas.microsoft.com/office/drawing/2014/main" id="{61CE8833-1F21-2390-41F5-6EA8FD258315}"/>
                </a:ext>
              </a:extLst>
            </p:cNvPr>
            <p:cNvSpPr/>
            <p:nvPr/>
          </p:nvSpPr>
          <p:spPr>
            <a:xfrm>
              <a:off x="3450455" y="2822030"/>
              <a:ext cx="29817" cy="29718"/>
            </a:xfrm>
            <a:custGeom>
              <a:avLst/>
              <a:gdLst/>
              <a:ahLst/>
              <a:cxnLst/>
              <a:rect l="l" t="t" r="r" b="b"/>
              <a:pathLst>
                <a:path w="300" h="299" extrusionOk="0">
                  <a:moveTo>
                    <a:pt x="153" y="0"/>
                  </a:moveTo>
                  <a:cubicBezTo>
                    <a:pt x="69" y="0"/>
                    <a:pt x="1" y="68"/>
                    <a:pt x="1" y="152"/>
                  </a:cubicBezTo>
                  <a:cubicBezTo>
                    <a:pt x="1" y="231"/>
                    <a:pt x="69" y="299"/>
                    <a:pt x="153" y="299"/>
                  </a:cubicBezTo>
                  <a:cubicBezTo>
                    <a:pt x="232" y="299"/>
                    <a:pt x="299" y="231"/>
                    <a:pt x="299" y="152"/>
                  </a:cubicBezTo>
                  <a:cubicBezTo>
                    <a:pt x="299" y="68"/>
                    <a:pt x="232" y="0"/>
                    <a:pt x="15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8" name="Google Shape;2136;p33">
              <a:extLst>
                <a:ext uri="{FF2B5EF4-FFF2-40B4-BE49-F238E27FC236}">
                  <a16:creationId xmlns:a16="http://schemas.microsoft.com/office/drawing/2014/main" id="{6270166E-D771-FE0F-5BD2-1618E2809EE1}"/>
                </a:ext>
              </a:extLst>
            </p:cNvPr>
            <p:cNvSpPr/>
            <p:nvPr/>
          </p:nvSpPr>
          <p:spPr>
            <a:xfrm>
              <a:off x="3513768" y="2822030"/>
              <a:ext cx="29718" cy="29718"/>
            </a:xfrm>
            <a:custGeom>
              <a:avLst/>
              <a:gdLst/>
              <a:ahLst/>
              <a:cxnLst/>
              <a:rect l="l" t="t" r="r" b="b"/>
              <a:pathLst>
                <a:path w="299" h="299" extrusionOk="0">
                  <a:moveTo>
                    <a:pt x="147" y="0"/>
                  </a:moveTo>
                  <a:cubicBezTo>
                    <a:pt x="68" y="0"/>
                    <a:pt x="0" y="68"/>
                    <a:pt x="0" y="152"/>
                  </a:cubicBezTo>
                  <a:cubicBezTo>
                    <a:pt x="0" y="231"/>
                    <a:pt x="68" y="299"/>
                    <a:pt x="147" y="299"/>
                  </a:cubicBezTo>
                  <a:cubicBezTo>
                    <a:pt x="231" y="299"/>
                    <a:pt x="299" y="231"/>
                    <a:pt x="299" y="152"/>
                  </a:cubicBezTo>
                  <a:cubicBezTo>
                    <a:pt x="299" y="68"/>
                    <a:pt x="231" y="0"/>
                    <a:pt x="14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90" name="Google Shape;2138;p33">
            <a:extLst>
              <a:ext uri="{FF2B5EF4-FFF2-40B4-BE49-F238E27FC236}">
                <a16:creationId xmlns:a16="http://schemas.microsoft.com/office/drawing/2014/main" id="{34BE6511-69BE-8BF8-11F3-81E3BD9DDECB}"/>
              </a:ext>
            </a:extLst>
          </p:cNvPr>
          <p:cNvSpPr/>
          <p:nvPr/>
        </p:nvSpPr>
        <p:spPr>
          <a:xfrm>
            <a:off x="7639310" y="3471835"/>
            <a:ext cx="551938" cy="550986"/>
          </a:xfrm>
          <a:custGeom>
            <a:avLst/>
            <a:gdLst/>
            <a:ahLst/>
            <a:cxnLst/>
            <a:rect l="l" t="t" r="r" b="b"/>
            <a:pathLst>
              <a:path w="3476" h="3470" extrusionOk="0">
                <a:moveTo>
                  <a:pt x="1741" y="0"/>
                </a:moveTo>
                <a:cubicBezTo>
                  <a:pt x="778" y="0"/>
                  <a:pt x="1" y="777"/>
                  <a:pt x="1" y="1735"/>
                </a:cubicBezTo>
                <a:cubicBezTo>
                  <a:pt x="1" y="2692"/>
                  <a:pt x="778" y="3469"/>
                  <a:pt x="1741" y="3469"/>
                </a:cubicBezTo>
                <a:cubicBezTo>
                  <a:pt x="2698" y="3469"/>
                  <a:pt x="3476" y="2692"/>
                  <a:pt x="3476" y="1735"/>
                </a:cubicBezTo>
                <a:cubicBezTo>
                  <a:pt x="3476" y="777"/>
                  <a:pt x="2698" y="0"/>
                  <a:pt x="1741" y="0"/>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3" name="Google Shape;10421;p86">
            <a:extLst>
              <a:ext uri="{FF2B5EF4-FFF2-40B4-BE49-F238E27FC236}">
                <a16:creationId xmlns:a16="http://schemas.microsoft.com/office/drawing/2014/main" id="{F75F0851-7935-3C35-7282-15CD59E23C35}"/>
              </a:ext>
            </a:extLst>
          </p:cNvPr>
          <p:cNvSpPr/>
          <p:nvPr/>
        </p:nvSpPr>
        <p:spPr>
          <a:xfrm>
            <a:off x="7748594" y="3557043"/>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0685;p86">
            <a:extLst>
              <a:ext uri="{FF2B5EF4-FFF2-40B4-BE49-F238E27FC236}">
                <a16:creationId xmlns:a16="http://schemas.microsoft.com/office/drawing/2014/main" id="{7596495F-A875-F938-9365-4DB947EAF24A}"/>
              </a:ext>
            </a:extLst>
          </p:cNvPr>
          <p:cNvGrpSpPr/>
          <p:nvPr/>
        </p:nvGrpSpPr>
        <p:grpSpPr>
          <a:xfrm>
            <a:off x="7705538" y="2381875"/>
            <a:ext cx="349457" cy="348542"/>
            <a:chOff x="3599700" y="1954475"/>
            <a:chExt cx="296175" cy="295400"/>
          </a:xfrm>
          <a:solidFill>
            <a:schemeClr val="bg1"/>
          </a:solidFill>
        </p:grpSpPr>
        <p:sp>
          <p:nvSpPr>
            <p:cNvPr id="1115" name="Google Shape;10686;p86">
              <a:extLst>
                <a:ext uri="{FF2B5EF4-FFF2-40B4-BE49-F238E27FC236}">
                  <a16:creationId xmlns:a16="http://schemas.microsoft.com/office/drawing/2014/main" id="{BA549322-8099-CAD2-12FE-441517BF04F1}"/>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0687;p86">
              <a:extLst>
                <a:ext uri="{FF2B5EF4-FFF2-40B4-BE49-F238E27FC236}">
                  <a16:creationId xmlns:a16="http://schemas.microsoft.com/office/drawing/2014/main" id="{E4E038F6-90B5-C2A0-5D46-C71A1A8DA858}"/>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0688;p86">
              <a:extLst>
                <a:ext uri="{FF2B5EF4-FFF2-40B4-BE49-F238E27FC236}">
                  <a16:creationId xmlns:a16="http://schemas.microsoft.com/office/drawing/2014/main" id="{D597CD04-906D-16AF-B04E-F365F010DF33}"/>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Wellmark® - Apps on Google Play">
            <a:extLst>
              <a:ext uri="{FF2B5EF4-FFF2-40B4-BE49-F238E27FC236}">
                <a16:creationId xmlns:a16="http://schemas.microsoft.com/office/drawing/2014/main" id="{A5E6ED56-587F-99C4-4721-E4E36495D7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0"/>
            <a:ext cx="907753" cy="715589"/>
          </a:xfrm>
          <a:prstGeom prst="rect">
            <a:avLst/>
          </a:prstGeom>
          <a:noFill/>
          <a:extLst>
            <a:ext uri="{909E8E84-426E-40DD-AFC4-6F175D3DCCD1}">
              <a14:hiddenFill xmlns:a14="http://schemas.microsoft.com/office/drawing/2010/main">
                <a:solidFill>
                  <a:srgbClr val="FFFFFF"/>
                </a:solidFill>
              </a14:hiddenFill>
            </a:ext>
          </a:extLst>
        </p:spPr>
      </p:pic>
      <p:sp>
        <p:nvSpPr>
          <p:cNvPr id="14" name="Cross 13">
            <a:extLst>
              <a:ext uri="{FF2B5EF4-FFF2-40B4-BE49-F238E27FC236}">
                <a16:creationId xmlns:a16="http://schemas.microsoft.com/office/drawing/2014/main" id="{C282DF0A-3D62-E917-874A-88305149DBE0}"/>
              </a:ext>
            </a:extLst>
          </p:cNvPr>
          <p:cNvSpPr/>
          <p:nvPr/>
        </p:nvSpPr>
        <p:spPr>
          <a:xfrm>
            <a:off x="7732206" y="1206142"/>
            <a:ext cx="296122" cy="301303"/>
          </a:xfrm>
          <a:prstGeom prst="plus">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2" name="Group 1051">
            <a:extLst>
              <a:ext uri="{FF2B5EF4-FFF2-40B4-BE49-F238E27FC236}">
                <a16:creationId xmlns:a16="http://schemas.microsoft.com/office/drawing/2014/main" id="{7F75683F-5908-B0DA-2C53-B7D82DE519F2}"/>
              </a:ext>
            </a:extLst>
          </p:cNvPr>
          <p:cNvGrpSpPr/>
          <p:nvPr/>
        </p:nvGrpSpPr>
        <p:grpSpPr>
          <a:xfrm>
            <a:off x="1118261" y="4662231"/>
            <a:ext cx="7656422" cy="328790"/>
            <a:chOff x="1118261" y="4662231"/>
            <a:chExt cx="7656422" cy="328790"/>
          </a:xfrm>
        </p:grpSpPr>
        <p:grpSp>
          <p:nvGrpSpPr>
            <p:cNvPr id="1034" name="Group 1033">
              <a:extLst>
                <a:ext uri="{FF2B5EF4-FFF2-40B4-BE49-F238E27FC236}">
                  <a16:creationId xmlns:a16="http://schemas.microsoft.com/office/drawing/2014/main" id="{7D878C18-6BBD-C37C-2EC8-F20BAB7EC52E}"/>
                </a:ext>
              </a:extLst>
            </p:cNvPr>
            <p:cNvGrpSpPr/>
            <p:nvPr/>
          </p:nvGrpSpPr>
          <p:grpSpPr>
            <a:xfrm>
              <a:off x="1118261" y="4662262"/>
              <a:ext cx="1080001" cy="319498"/>
              <a:chOff x="447867" y="6400802"/>
              <a:chExt cx="1080001" cy="359954"/>
            </a:xfrm>
          </p:grpSpPr>
          <p:sp>
            <p:nvSpPr>
              <p:cNvPr id="1050" name="Rectangle 1049">
                <a:extLst>
                  <a:ext uri="{FF2B5EF4-FFF2-40B4-BE49-F238E27FC236}">
                    <a16:creationId xmlns:a16="http://schemas.microsoft.com/office/drawing/2014/main" id="{7664E94E-7C6D-1DB7-B41A-FC43D4D43E5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a:cs typeface="Arial"/>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a:cs typeface="Arial"/>
                  </a:rPr>
                  <a:t>Overview</a:t>
                </a:r>
                <a:endParaRPr lang="en-US" sz="850" b="1" i="0" u="none" strike="noStrike" kern="1200" cap="none" spc="0" normalizeH="0" baseline="0" noProof="0">
                  <a:ln>
                    <a:noFill/>
                  </a:ln>
                  <a:solidFill>
                    <a:srgbClr val="000000"/>
                  </a:solidFill>
                  <a:effectLst/>
                  <a:uLnTx/>
                  <a:uFillTx/>
                  <a:latin typeface="Arial"/>
                  <a:cs typeface="Arial"/>
                </a:endParaRPr>
              </a:p>
            </p:txBody>
          </p:sp>
          <p:cxnSp>
            <p:nvCxnSpPr>
              <p:cNvPr id="1051" name="Straight Connector 1050">
                <a:extLst>
                  <a:ext uri="{FF2B5EF4-FFF2-40B4-BE49-F238E27FC236}">
                    <a16:creationId xmlns:a16="http://schemas.microsoft.com/office/drawing/2014/main" id="{9A52615D-C323-E9A1-FC66-154C05EDE86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7C68BDDE-1A2A-1953-1FED-0409E175A188}"/>
                </a:ext>
              </a:extLst>
            </p:cNvPr>
            <p:cNvGrpSpPr/>
            <p:nvPr/>
          </p:nvGrpSpPr>
          <p:grpSpPr>
            <a:xfrm>
              <a:off x="2419606" y="4662257"/>
              <a:ext cx="1080001" cy="319498"/>
              <a:chOff x="447867" y="6400802"/>
              <a:chExt cx="1080001" cy="359954"/>
            </a:xfrm>
          </p:grpSpPr>
          <p:sp>
            <p:nvSpPr>
              <p:cNvPr id="1048" name="Rectangle 1047">
                <a:extLst>
                  <a:ext uri="{FF2B5EF4-FFF2-40B4-BE49-F238E27FC236}">
                    <a16:creationId xmlns:a16="http://schemas.microsoft.com/office/drawing/2014/main" id="{B1164FF0-C1CB-CD77-8C4D-726F067B353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9" name="Straight Connector 1048">
                <a:extLst>
                  <a:ext uri="{FF2B5EF4-FFF2-40B4-BE49-F238E27FC236}">
                    <a16:creationId xmlns:a16="http://schemas.microsoft.com/office/drawing/2014/main" id="{BCE38061-4D9D-19C2-880A-DABAEF6C2DD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6" name="Group 1035">
              <a:extLst>
                <a:ext uri="{FF2B5EF4-FFF2-40B4-BE49-F238E27FC236}">
                  <a16:creationId xmlns:a16="http://schemas.microsoft.com/office/drawing/2014/main" id="{40905AEC-DA8E-1539-C776-5452A5DAB278}"/>
                </a:ext>
              </a:extLst>
            </p:cNvPr>
            <p:cNvGrpSpPr/>
            <p:nvPr/>
          </p:nvGrpSpPr>
          <p:grpSpPr>
            <a:xfrm>
              <a:off x="3720951" y="4662252"/>
              <a:ext cx="1080001" cy="319498"/>
              <a:chOff x="447867" y="6400802"/>
              <a:chExt cx="1080001" cy="359954"/>
            </a:xfrm>
          </p:grpSpPr>
          <p:sp>
            <p:nvSpPr>
              <p:cNvPr id="1046" name="Rectangle 1045">
                <a:extLst>
                  <a:ext uri="{FF2B5EF4-FFF2-40B4-BE49-F238E27FC236}">
                    <a16:creationId xmlns:a16="http://schemas.microsoft.com/office/drawing/2014/main" id="{EE05FEBF-5014-8662-EAD1-768F78F882E9}"/>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7" name="Straight Connector 1046">
                <a:extLst>
                  <a:ext uri="{FF2B5EF4-FFF2-40B4-BE49-F238E27FC236}">
                    <a16:creationId xmlns:a16="http://schemas.microsoft.com/office/drawing/2014/main" id="{279E83AF-3E52-91FF-C602-6E5BB591CF1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EEA69330-0D40-A896-E88A-8A03EFBFE192}"/>
                </a:ext>
              </a:extLst>
            </p:cNvPr>
            <p:cNvGrpSpPr/>
            <p:nvPr/>
          </p:nvGrpSpPr>
          <p:grpSpPr>
            <a:xfrm>
              <a:off x="5022296" y="4662247"/>
              <a:ext cx="1080001" cy="319498"/>
              <a:chOff x="447867" y="6400802"/>
              <a:chExt cx="1080001" cy="359954"/>
            </a:xfrm>
          </p:grpSpPr>
          <p:sp>
            <p:nvSpPr>
              <p:cNvPr id="1044" name="Rectangle 1043">
                <a:extLst>
                  <a:ext uri="{FF2B5EF4-FFF2-40B4-BE49-F238E27FC236}">
                    <a16:creationId xmlns:a16="http://schemas.microsoft.com/office/drawing/2014/main" id="{B13D74B7-59DE-F0D4-B0A5-F86D9A611E1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5" name="Straight Connector 1044">
                <a:extLst>
                  <a:ext uri="{FF2B5EF4-FFF2-40B4-BE49-F238E27FC236}">
                    <a16:creationId xmlns:a16="http://schemas.microsoft.com/office/drawing/2014/main" id="{12A07FC8-E0CA-BE4C-AD28-D39E3BBF5FA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8" name="Group 1037">
              <a:extLst>
                <a:ext uri="{FF2B5EF4-FFF2-40B4-BE49-F238E27FC236}">
                  <a16:creationId xmlns:a16="http://schemas.microsoft.com/office/drawing/2014/main" id="{DA5A987D-6C85-E619-7013-0B5B08BAA8AC}"/>
                </a:ext>
              </a:extLst>
            </p:cNvPr>
            <p:cNvGrpSpPr/>
            <p:nvPr/>
          </p:nvGrpSpPr>
          <p:grpSpPr>
            <a:xfrm>
              <a:off x="6323641" y="4662242"/>
              <a:ext cx="1080001" cy="319498"/>
              <a:chOff x="447867" y="6400802"/>
              <a:chExt cx="1080001" cy="359954"/>
            </a:xfrm>
          </p:grpSpPr>
          <p:sp>
            <p:nvSpPr>
              <p:cNvPr id="1042" name="Rectangle 1041">
                <a:extLst>
                  <a:ext uri="{FF2B5EF4-FFF2-40B4-BE49-F238E27FC236}">
                    <a16:creationId xmlns:a16="http://schemas.microsoft.com/office/drawing/2014/main" id="{6A316B83-344A-FBCD-ED6C-1F217A69D77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43" name="Straight Connector 1042">
                <a:extLst>
                  <a:ext uri="{FF2B5EF4-FFF2-40B4-BE49-F238E27FC236}">
                    <a16:creationId xmlns:a16="http://schemas.microsoft.com/office/drawing/2014/main" id="{4BE64C0C-C18E-3130-CEA1-659FC76F060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BB550E66-AE6C-CE33-F9EB-8F0EE20C4980}"/>
                </a:ext>
              </a:extLst>
            </p:cNvPr>
            <p:cNvGrpSpPr/>
            <p:nvPr/>
          </p:nvGrpSpPr>
          <p:grpSpPr>
            <a:xfrm>
              <a:off x="7538401" y="4662231"/>
              <a:ext cx="1236282" cy="328790"/>
              <a:chOff x="361282" y="6400802"/>
              <a:chExt cx="1236282" cy="370423"/>
            </a:xfrm>
          </p:grpSpPr>
          <p:sp>
            <p:nvSpPr>
              <p:cNvPr id="1040" name="Rectangle 1039">
                <a:extLst>
                  <a:ext uri="{FF2B5EF4-FFF2-40B4-BE49-F238E27FC236}">
                    <a16:creationId xmlns:a16="http://schemas.microsoft.com/office/drawing/2014/main" id="{10C3641C-60C9-945B-6C0D-932FB9642F48}"/>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1" name="Straight Connector 1040">
                <a:extLst>
                  <a:ext uri="{FF2B5EF4-FFF2-40B4-BE49-F238E27FC236}">
                    <a16:creationId xmlns:a16="http://schemas.microsoft.com/office/drawing/2014/main" id="{F60366EE-C9F2-6CDA-CCEE-37DED15E3D0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FFB1FEDA-A761-00F3-370B-6E63E3FE824D}"/>
              </a:ext>
            </a:extLst>
          </p:cNvPr>
          <p:cNvSpPr txBox="1"/>
          <p:nvPr/>
        </p:nvSpPr>
        <p:spPr>
          <a:xfrm>
            <a:off x="3718309" y="858247"/>
            <a:ext cx="3541734"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b="1"/>
              <a:t>Modeling Techniques:</a:t>
            </a:r>
          </a:p>
          <a:p>
            <a:pPr lvl="1"/>
            <a:endParaRPr lang="en-US" b="1">
              <a:ea typeface="Roboto"/>
            </a:endParaRPr>
          </a:p>
          <a:p>
            <a:pPr marL="228600" indent="-228600">
              <a:buFont typeface="Arial"/>
              <a:buChar char="•"/>
            </a:pPr>
            <a:r>
              <a:rPr lang="en-US" sz="1200" b="1">
                <a:latin typeface="Roboto"/>
                <a:ea typeface="Roboto"/>
                <a:cs typeface="Roboto"/>
              </a:rPr>
              <a:t>Descriptive Analytics:</a:t>
            </a:r>
            <a:r>
              <a:rPr lang="en-US" sz="1200">
                <a:latin typeface="Roboto"/>
                <a:ea typeface="Roboto"/>
                <a:cs typeface="Roboto"/>
              </a:rPr>
              <a:t> County + ZIP-level summary statistics.</a:t>
            </a:r>
          </a:p>
          <a:p>
            <a:pPr marL="228600" indent="-228600">
              <a:buFont typeface="Arial"/>
              <a:buChar char="•"/>
            </a:pPr>
            <a:endParaRPr lang="en-US" sz="1200">
              <a:latin typeface="Roboto"/>
              <a:ea typeface="Roboto"/>
              <a:cs typeface="Roboto"/>
            </a:endParaRPr>
          </a:p>
          <a:p>
            <a:pPr marL="228600" indent="-228600">
              <a:buFont typeface="Arial"/>
              <a:buChar char="•"/>
            </a:pPr>
            <a:r>
              <a:rPr lang="en-US" sz="1200" b="1">
                <a:latin typeface="Roboto"/>
                <a:ea typeface="Roboto"/>
                <a:cs typeface="Roboto"/>
              </a:rPr>
              <a:t>Clustering: </a:t>
            </a:r>
            <a:r>
              <a:rPr lang="en-US" sz="1200" err="1">
                <a:latin typeface="Roboto"/>
                <a:ea typeface="Roboto"/>
                <a:cs typeface="Roboto"/>
              </a:rPr>
              <a:t>KMeans</a:t>
            </a:r>
            <a:r>
              <a:rPr lang="en-US" sz="1200">
                <a:latin typeface="Roboto"/>
                <a:ea typeface="Roboto"/>
                <a:cs typeface="Roboto"/>
              </a:rPr>
              <a:t> to group counties by demographic &amp; healthcare profile.</a:t>
            </a:r>
          </a:p>
          <a:p>
            <a:pPr marL="228600" indent="-228600">
              <a:buFont typeface="Arial"/>
              <a:buChar char="•"/>
            </a:pPr>
            <a:endParaRPr lang="en-US" sz="1200">
              <a:latin typeface="Roboto"/>
              <a:ea typeface="Roboto"/>
              <a:cs typeface="Roboto"/>
            </a:endParaRPr>
          </a:p>
          <a:p>
            <a:pPr marL="228600" indent="-228600">
              <a:buFont typeface="Arial"/>
              <a:buChar char="•"/>
            </a:pPr>
            <a:r>
              <a:rPr lang="en-US" sz="1200" b="1">
                <a:latin typeface="Roboto"/>
                <a:ea typeface="Roboto"/>
                <a:cs typeface="Roboto"/>
              </a:rPr>
              <a:t>Ridge and Linear Regression:</a:t>
            </a:r>
            <a:r>
              <a:rPr lang="en-US" sz="1200">
                <a:latin typeface="Roboto"/>
                <a:ea typeface="Roboto"/>
                <a:cs typeface="Roboto"/>
              </a:rPr>
              <a:t> Identify standardized feature importance for dual eligibility prediction. </a:t>
            </a:r>
          </a:p>
          <a:p>
            <a:endParaRPr lang="en-US" sz="1200">
              <a:latin typeface="Roboto"/>
              <a:ea typeface="Roboto"/>
              <a:cs typeface="Roboto"/>
            </a:endParaRPr>
          </a:p>
          <a:p>
            <a:pPr marL="228600" indent="-228600">
              <a:buFont typeface="Arial"/>
              <a:buChar char="•"/>
            </a:pPr>
            <a:r>
              <a:rPr lang="en-US" sz="1200" b="1">
                <a:latin typeface="Roboto"/>
                <a:ea typeface="Roboto"/>
                <a:cs typeface="Roboto"/>
              </a:rPr>
              <a:t>PCA (Principal Component Analysis)</a:t>
            </a:r>
            <a:r>
              <a:rPr lang="en-US" sz="1200">
                <a:latin typeface="Roboto"/>
                <a:ea typeface="Roboto"/>
                <a:cs typeface="Roboto"/>
              </a:rPr>
              <a:t>: Reduce dimensionality and visualize relationships</a:t>
            </a:r>
          </a:p>
          <a:p>
            <a:endParaRPr lang="en-US" sz="1200">
              <a:latin typeface="Roboto"/>
              <a:ea typeface="Roboto"/>
              <a:cs typeface="Roboto"/>
            </a:endParaRPr>
          </a:p>
          <a:p>
            <a:pPr marL="228600" indent="-228600">
              <a:buFont typeface="Arial"/>
              <a:buChar char="•"/>
            </a:pPr>
            <a:r>
              <a:rPr lang="en-US" sz="1200" b="1">
                <a:latin typeface="Roboto"/>
                <a:ea typeface="Roboto"/>
                <a:cs typeface="Roboto"/>
              </a:rPr>
              <a:t>Geospatial Mapping:</a:t>
            </a:r>
            <a:r>
              <a:rPr lang="en-US" sz="1200">
                <a:latin typeface="Roboto"/>
                <a:ea typeface="Roboto"/>
                <a:cs typeface="Roboto"/>
              </a:rPr>
              <a:t> Visualize clusters, shortage areas, and ZIP risk profiles</a:t>
            </a:r>
          </a:p>
        </p:txBody>
      </p:sp>
    </p:spTree>
    <p:extLst>
      <p:ext uri="{BB962C8B-B14F-4D97-AF65-F5344CB8AC3E}">
        <p14:creationId xmlns:p14="http://schemas.microsoft.com/office/powerpoint/2010/main" val="171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721A41AB-050F-B3A7-39FA-DD376ADD7A78}"/>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1B8140DA-66F4-BDB4-312B-5BE723ECEDD3}"/>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2000"/>
              <a:t>Key Insights: </a:t>
            </a:r>
            <a:br>
              <a:rPr lang="en-US" sz="2000"/>
            </a:br>
            <a:r>
              <a:rPr lang="en-US" sz="2000" b="0"/>
              <a:t>Healthcare System &amp; Funding Challenges</a:t>
            </a:r>
          </a:p>
        </p:txBody>
      </p:sp>
      <p:sp>
        <p:nvSpPr>
          <p:cNvPr id="10" name="Google Shape;360;p36">
            <a:extLst>
              <a:ext uri="{FF2B5EF4-FFF2-40B4-BE49-F238E27FC236}">
                <a16:creationId xmlns:a16="http://schemas.microsoft.com/office/drawing/2014/main" id="{4B18A813-06A9-4980-8DF4-060FA6A8F93D}"/>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FCB3747F-E543-FCA2-E60E-33591CA6AF29}"/>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E76F5DF7-7AB8-704D-A1D4-E95B291CCCEE}"/>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F020E304-7435-5AB5-68E2-BA909465451E}"/>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39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A02AFB96-95F4-C3B6-5A84-C4B28D32FF17}"/>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F41AD3BC-6B42-D7B4-DBE8-77647193B145}"/>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dirty="0"/>
              <a:t>Dual Beneficiaries Forecast</a:t>
            </a:r>
            <a:endParaRPr lang="en-US" dirty="0"/>
          </a:p>
        </p:txBody>
      </p:sp>
      <p:sp>
        <p:nvSpPr>
          <p:cNvPr id="10" name="Google Shape;360;p36">
            <a:extLst>
              <a:ext uri="{FF2B5EF4-FFF2-40B4-BE49-F238E27FC236}">
                <a16:creationId xmlns:a16="http://schemas.microsoft.com/office/drawing/2014/main" id="{DAF440D3-6C4B-2823-451F-35DB9B5714B3}"/>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3E272E9D-ABCF-D118-8142-4C82AD67862B}"/>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12205E1B-470B-44F6-CDF4-E40CE7B43B25}"/>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237CC076-142E-8D2B-42B3-C594539C2437}"/>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550DD883-6338-BBDD-BD96-43B97E33F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1C486823-EB1C-CB91-61D2-23D4D4F285B4}"/>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1E1FF99E-87B1-9428-1DBD-C7A1E0D752AB}"/>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6EEB9DCE-FE36-78B4-3908-9A76F8AF91DC}"/>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9607D839-9397-B7EE-61B6-D83A499EF25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5FD8C8-9A64-79B2-407E-8FC97C0E7138}"/>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4355E836-2DCA-B9EB-E515-0C13BE1CCCF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EECC2125-8E73-AC79-EC56-E2AB38B40DB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2CC8981-972C-6C0C-C466-8276251286E1}"/>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9D9237A6-5804-8169-40F8-B82C2B9F26B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12641AFF-C2A9-4AE6-EAE1-244CD2E5803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3740ABD-1E90-CCB4-DC0A-A7A6CA0FA5CF}"/>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FFC9D6CC-7CE7-C81E-CCD3-422AB2F9DA37}"/>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A6C0DEA4-CF21-71B9-495F-CDF9E0D6DAF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7FBC959-9987-0161-796C-9AC8C822F6FE}"/>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B3D572A9-3431-849E-6F3C-E4D9F2EF44D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63A79469-1032-46AD-D5C6-350EFF2A853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EB8C6E4-92AA-34B3-C9A0-F762904D0618}"/>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2C0A8105-FFEF-EAAA-F1E1-786080A8EEAA}"/>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75BDD55B-995B-A460-7B93-F96D9509F95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BBF90F08-634C-E5C4-D91E-2E9F81ECE4A3}"/>
              </a:ext>
            </a:extLst>
          </p:cNvPr>
          <p:cNvPicPr>
            <a:picLocks noChangeAspect="1"/>
          </p:cNvPicPr>
          <p:nvPr/>
        </p:nvPicPr>
        <p:blipFill>
          <a:blip r:embed="rId4"/>
          <a:stretch>
            <a:fillRect/>
          </a:stretch>
        </p:blipFill>
        <p:spPr>
          <a:xfrm>
            <a:off x="1117787" y="1180547"/>
            <a:ext cx="6447903" cy="2786805"/>
          </a:xfrm>
          <a:prstGeom prst="rect">
            <a:avLst/>
          </a:prstGeom>
        </p:spPr>
      </p:pic>
    </p:spTree>
    <p:extLst>
      <p:ext uri="{BB962C8B-B14F-4D97-AF65-F5344CB8AC3E}">
        <p14:creationId xmlns:p14="http://schemas.microsoft.com/office/powerpoint/2010/main" val="223577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5C59D1C0-0437-4582-BD1E-87A364C615EA}"/>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03FDEF13-9E2E-C4C1-CABD-3F9DD63BFED1}"/>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dirty="0"/>
              <a:t>Features Driving - Dual Beneficiaries Forecast</a:t>
            </a:r>
            <a:endParaRPr lang="en-US" dirty="0"/>
          </a:p>
        </p:txBody>
      </p:sp>
      <p:sp>
        <p:nvSpPr>
          <p:cNvPr id="10" name="Google Shape;360;p36">
            <a:extLst>
              <a:ext uri="{FF2B5EF4-FFF2-40B4-BE49-F238E27FC236}">
                <a16:creationId xmlns:a16="http://schemas.microsoft.com/office/drawing/2014/main" id="{ECB3327C-826A-55B0-CB2B-9073DAACCA18}"/>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02AEC7A9-62E4-C726-7DBC-18D322E2684F}"/>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31451FAB-E733-8767-4CF0-28770B2B2391}"/>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0DCCBFCA-6787-9631-F752-F6F655EF173D}"/>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838A37E0-AE85-CDB3-60DF-06732EE41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68116F76-FABA-DCAB-C88E-12A22CBD7D6A}"/>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43D8074F-B98C-CA74-4F57-C837DB2BE6BD}"/>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05396B35-8049-6E8F-01F3-F94D2C161C78}"/>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C38B5893-D95B-B21B-57F8-5D661ABB556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F15E684-08DA-F6FD-D3EA-7E970CFF1092}"/>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000898C1-4AE4-94DB-4E1C-CDC70785D25E}"/>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9BC94A8B-BEEB-EDB2-A2DA-2F5BE664F29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E4BA80B-AE28-61BB-5F73-3F8EC60A8008}"/>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E58DD016-84D8-42D6-19F9-D6EBC5B37C5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B53C9DBB-2F58-928E-21A4-0154861A6BB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F773192-B47A-9382-96D2-91709B49C154}"/>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E477A5BE-8E9F-B7BD-62A3-EBC9620247C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5C7A3DED-2C6F-1F17-CFAA-28A7B441938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3EB98C3-76C1-E0DC-B3DD-B298CC994678}"/>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8BCA8B55-41CB-7DE3-D53C-EC772C97F7C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DD146B79-601D-DA28-C209-026FCC90DD3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21E50A2-5280-38A2-ED0D-4C7459264F4E}"/>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291C03DE-C087-003B-93D8-0A9E5AD3348C}"/>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859E0221-D21A-5459-F6FC-0CE72B0C5B7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E4AB6C27-F7CD-6BD9-DA48-B0B035D5A527}"/>
              </a:ext>
            </a:extLst>
          </p:cNvPr>
          <p:cNvPicPr>
            <a:picLocks noChangeAspect="1"/>
          </p:cNvPicPr>
          <p:nvPr/>
        </p:nvPicPr>
        <p:blipFill>
          <a:blip r:embed="rId4"/>
          <a:stretch>
            <a:fillRect/>
          </a:stretch>
        </p:blipFill>
        <p:spPr>
          <a:xfrm>
            <a:off x="104057" y="1129592"/>
            <a:ext cx="4464673" cy="2275457"/>
          </a:xfrm>
          <a:prstGeom prst="rect">
            <a:avLst/>
          </a:prstGeom>
        </p:spPr>
      </p:pic>
      <p:pic>
        <p:nvPicPr>
          <p:cNvPr id="4" name="Picture 3">
            <a:extLst>
              <a:ext uri="{FF2B5EF4-FFF2-40B4-BE49-F238E27FC236}">
                <a16:creationId xmlns:a16="http://schemas.microsoft.com/office/drawing/2014/main" id="{BFFABB7C-AA32-4C74-FA78-D07DB8C075BD}"/>
              </a:ext>
            </a:extLst>
          </p:cNvPr>
          <p:cNvPicPr>
            <a:picLocks noChangeAspect="1"/>
          </p:cNvPicPr>
          <p:nvPr/>
        </p:nvPicPr>
        <p:blipFill>
          <a:blip r:embed="rId5"/>
          <a:stretch>
            <a:fillRect/>
          </a:stretch>
        </p:blipFill>
        <p:spPr>
          <a:xfrm>
            <a:off x="4677197" y="1165592"/>
            <a:ext cx="4433583" cy="2175206"/>
          </a:xfrm>
          <a:prstGeom prst="rect">
            <a:avLst/>
          </a:prstGeom>
        </p:spPr>
      </p:pic>
    </p:spTree>
    <p:extLst>
      <p:ext uri="{BB962C8B-B14F-4D97-AF65-F5344CB8AC3E}">
        <p14:creationId xmlns:p14="http://schemas.microsoft.com/office/powerpoint/2010/main" val="23571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F9EF5C60-B21C-76FD-DF73-3CD902465A50}"/>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01A5B247-2D8B-4F47-F50C-6B66DFF72901}"/>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dirty="0"/>
              <a:t>Additional Demands on Hospitals &amp; Doctors</a:t>
            </a:r>
            <a:endParaRPr lang="en-US" dirty="0"/>
          </a:p>
        </p:txBody>
      </p:sp>
      <p:sp>
        <p:nvSpPr>
          <p:cNvPr id="10" name="Google Shape;360;p36">
            <a:extLst>
              <a:ext uri="{FF2B5EF4-FFF2-40B4-BE49-F238E27FC236}">
                <a16:creationId xmlns:a16="http://schemas.microsoft.com/office/drawing/2014/main" id="{8476D6F5-0CA7-E8DE-6C01-9491FCCA318D}"/>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494EC602-70AB-8179-F89A-B5EC6F56F20D}"/>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9209DB41-71FC-CA29-25AF-F133185C21C0}"/>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CDDAA79E-F3B3-2910-92EB-F645950EAEB7}"/>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79001FD0-B616-C8F2-94FD-1898F25DE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AB3A279A-11EB-A8D0-4EDB-34C5C6B83D36}"/>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C9EEBE03-0BB5-92BE-CC12-20056214A3E5}"/>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D56F552F-04E8-1CFC-58F4-193A5167D307}"/>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E0FC5030-0EA1-2DE2-573D-BACA444A035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C7225C-B6BE-EA8B-5004-F8CCE1888C33}"/>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05B44A53-17BC-312B-19F4-1647CF00592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DA495F46-ADA5-7095-361B-1DEE3D7FD2E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CAF3CC9-6285-B4DC-D5CF-34BE70F65A40}"/>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AE3504AF-4A9C-8C0E-6EC4-CF8F5CA0FD9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5351134A-F7A0-2385-B9E4-435DA5036A1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B353255-3A70-9605-D020-75246A5E8A44}"/>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C75BC2D6-B718-7EFF-5F48-D8B64AEAE5B1}"/>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ED7B6866-8F36-2CE9-A46A-06130DB059E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B2F71B9-F51E-B499-453E-5ED4C8845C2D}"/>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689CFAF8-1B0C-B889-E241-598D9728B9B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63BCE197-C14D-E619-5328-B3713F4BA7B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7FFCFD4-614E-1479-AFC4-C37BF916E0D0}"/>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8F04B49E-0690-F1DE-224F-EA9EEE01FF62}"/>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87DE88AD-C318-0D4C-99E0-6007BEF5DF3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screenshot of a medical chart&#10;&#10;AI-generated content may be incorrect.">
            <a:extLst>
              <a:ext uri="{FF2B5EF4-FFF2-40B4-BE49-F238E27FC236}">
                <a16:creationId xmlns:a16="http://schemas.microsoft.com/office/drawing/2014/main" id="{3307D905-11EF-6613-0CF8-455194FCF3F8}"/>
              </a:ext>
            </a:extLst>
          </p:cNvPr>
          <p:cNvPicPr>
            <a:picLocks noChangeAspect="1"/>
          </p:cNvPicPr>
          <p:nvPr/>
        </p:nvPicPr>
        <p:blipFill>
          <a:blip r:embed="rId4"/>
          <a:stretch>
            <a:fillRect/>
          </a:stretch>
        </p:blipFill>
        <p:spPr>
          <a:xfrm>
            <a:off x="161636" y="1337772"/>
            <a:ext cx="8809183" cy="2467957"/>
          </a:xfrm>
          <a:prstGeom prst="rect">
            <a:avLst/>
          </a:prstGeom>
        </p:spPr>
      </p:pic>
    </p:spTree>
    <p:extLst>
      <p:ext uri="{BB962C8B-B14F-4D97-AF65-F5344CB8AC3E}">
        <p14:creationId xmlns:p14="http://schemas.microsoft.com/office/powerpoint/2010/main" val="314880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1AC22280-20C0-DE50-9922-ACB86EFFC0A2}"/>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575214AB-8E0E-E6E6-AED8-C79EAFD1AE5E}"/>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dirty="0"/>
              <a:t>Top Counties by Predicted Dual Eligibility</a:t>
            </a:r>
          </a:p>
        </p:txBody>
      </p:sp>
      <p:sp>
        <p:nvSpPr>
          <p:cNvPr id="10" name="Google Shape;360;p36">
            <a:extLst>
              <a:ext uri="{FF2B5EF4-FFF2-40B4-BE49-F238E27FC236}">
                <a16:creationId xmlns:a16="http://schemas.microsoft.com/office/drawing/2014/main" id="{6FBA8C32-EEC5-0E11-2E1B-B09301AE2C1E}"/>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5CD17482-B776-C2F6-33F1-C8B729197A8C}"/>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E4426AB0-BFA5-21CA-C3E5-53E92AE26269}"/>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4340F520-DA69-0523-807A-1C14B0990178}"/>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03C1C253-C378-075F-2018-A9903DB8CC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312CCA3-CAD7-9E45-B802-3F2E8062F90B}"/>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34531D63-B591-AECE-07DC-4B621E3EC638}"/>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2BC369C9-8DB2-7187-6D65-237A44D6A854}"/>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E93B34DA-AA1E-FE76-322B-24DF22EC507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2A32B1-F390-362E-8675-039E8F2C1E8C}"/>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0A1E31D5-B5CD-9BB5-6EAB-286BF719B61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7E4552C8-9E86-1EB7-6F5D-92F0BE9E36C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E3FA1C7-E7EF-EBDD-B6E2-E889A982181C}"/>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0EDB90BF-F196-EED3-4258-BACA8958C53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3EDB718A-554B-99A4-F224-EAF97D24436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8942F9B-DB04-275B-C051-C2A51936AA6E}"/>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D60D7936-C23B-4D20-494E-F891CB4D155E}"/>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1A1171F-522E-1191-90E7-A01449B6D84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3E856FF-1B6D-B2F9-6E07-B59F87A9111F}"/>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5F36A977-4546-D7B1-826E-CA76F22A42A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0A4D0A14-F735-3BFA-9D57-9A41DDDC111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DA54154-4A80-A6AF-9732-07E47D61A2FF}"/>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7EA2A0EE-292D-AF37-E110-07949086A9C6}"/>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AF94A71F-9E32-945D-73C2-25E23E83DF9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graph of a number of countries/regions&#10;&#10;AI-generated content may be incorrect.">
            <a:extLst>
              <a:ext uri="{FF2B5EF4-FFF2-40B4-BE49-F238E27FC236}">
                <a16:creationId xmlns:a16="http://schemas.microsoft.com/office/drawing/2014/main" id="{D42BA918-207C-B878-EE9C-798C023DDF30}"/>
              </a:ext>
            </a:extLst>
          </p:cNvPr>
          <p:cNvPicPr>
            <a:picLocks noChangeAspect="1"/>
          </p:cNvPicPr>
          <p:nvPr/>
        </p:nvPicPr>
        <p:blipFill>
          <a:blip r:embed="rId4"/>
          <a:stretch>
            <a:fillRect/>
          </a:stretch>
        </p:blipFill>
        <p:spPr>
          <a:xfrm>
            <a:off x="712779" y="1021041"/>
            <a:ext cx="5354054" cy="2680617"/>
          </a:xfrm>
          <a:prstGeom prst="rect">
            <a:avLst/>
          </a:prstGeom>
        </p:spPr>
      </p:pic>
    </p:spTree>
    <p:extLst>
      <p:ext uri="{BB962C8B-B14F-4D97-AF65-F5344CB8AC3E}">
        <p14:creationId xmlns:p14="http://schemas.microsoft.com/office/powerpoint/2010/main" val="165580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A8B97D3B-FA40-4D61-C6A2-A2E0ED376746}"/>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615AE866-59E7-2A02-13F7-015B551EBF6D}"/>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dirty="0"/>
              <a:t>Predicting - Additional Medicare Funding Need Part A</a:t>
            </a:r>
            <a:endParaRPr lang="en-US" dirty="0"/>
          </a:p>
        </p:txBody>
      </p:sp>
      <p:sp>
        <p:nvSpPr>
          <p:cNvPr id="10" name="Google Shape;360;p36">
            <a:extLst>
              <a:ext uri="{FF2B5EF4-FFF2-40B4-BE49-F238E27FC236}">
                <a16:creationId xmlns:a16="http://schemas.microsoft.com/office/drawing/2014/main" id="{56B47F79-D519-4674-EC65-BF9FA7307F25}"/>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48A185F5-AD3C-215A-72D8-E9F41BEE1A3C}"/>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B48D4879-F3AA-7482-8E95-BCB7A41A8FCE}"/>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3C394833-D52D-0D8B-4C59-5844119001F8}"/>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5E354883-9858-5BD2-6A80-7B38F5991F58}"/>
              </a:ext>
            </a:extLst>
          </p:cNvPr>
          <p:cNvSpPr txBox="1"/>
          <p:nvPr/>
        </p:nvSpPr>
        <p:spPr>
          <a:xfrm>
            <a:off x="900031" y="607532"/>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Iowa</a:t>
            </a:r>
            <a:endParaRPr lang="en-GB" sz="1200" b="1" dirty="0">
              <a:solidFill>
                <a:schemeClr val="bg1">
                  <a:lumMod val="50000"/>
                </a:schemeClr>
              </a:solidFill>
              <a:latin typeface="Roboto"/>
              <a:ea typeface="Roboto"/>
              <a:cs typeface="Roboto"/>
            </a:endParaRPr>
          </a:p>
        </p:txBody>
      </p:sp>
      <p:sp>
        <p:nvSpPr>
          <p:cNvPr id="18" name="Google Shape;2091;p33">
            <a:extLst>
              <a:ext uri="{FF2B5EF4-FFF2-40B4-BE49-F238E27FC236}">
                <a16:creationId xmlns:a16="http://schemas.microsoft.com/office/drawing/2014/main" id="{4557B0A3-E5A0-8C97-9F2B-6D8C165C053E}"/>
              </a:ext>
            </a:extLst>
          </p:cNvPr>
          <p:cNvSpPr txBox="1"/>
          <p:nvPr/>
        </p:nvSpPr>
        <p:spPr>
          <a:xfrm>
            <a:off x="5436228" y="619561"/>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South Dakota </a:t>
            </a:r>
            <a:endParaRPr lang="en-GB" sz="1200" b="1" dirty="0" err="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A1096FBC-F128-CA0F-7B18-2979799704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64F3B5-2B54-B9F0-16F3-963329D515E2}"/>
              </a:ext>
            </a:extLst>
          </p:cNvPr>
          <p:cNvPicPr>
            <a:picLocks noChangeAspect="1"/>
          </p:cNvPicPr>
          <p:nvPr/>
        </p:nvPicPr>
        <p:blipFill>
          <a:blip r:embed="rId4"/>
          <a:stretch>
            <a:fillRect/>
          </a:stretch>
        </p:blipFill>
        <p:spPr>
          <a:xfrm>
            <a:off x="147751" y="1049028"/>
            <a:ext cx="4222640" cy="1624092"/>
          </a:xfrm>
          <a:prstGeom prst="rect">
            <a:avLst/>
          </a:prstGeom>
        </p:spPr>
      </p:pic>
      <p:pic>
        <p:nvPicPr>
          <p:cNvPr id="4" name="Picture 3">
            <a:extLst>
              <a:ext uri="{FF2B5EF4-FFF2-40B4-BE49-F238E27FC236}">
                <a16:creationId xmlns:a16="http://schemas.microsoft.com/office/drawing/2014/main" id="{BCD0BBEE-768A-0A7D-6040-9746A329B2A1}"/>
              </a:ext>
            </a:extLst>
          </p:cNvPr>
          <p:cNvPicPr>
            <a:picLocks noChangeAspect="1"/>
          </p:cNvPicPr>
          <p:nvPr/>
        </p:nvPicPr>
        <p:blipFill>
          <a:blip r:embed="rId5"/>
          <a:stretch>
            <a:fillRect/>
          </a:stretch>
        </p:blipFill>
        <p:spPr>
          <a:xfrm>
            <a:off x="4442944" y="1049028"/>
            <a:ext cx="4175917" cy="1642468"/>
          </a:xfrm>
          <a:prstGeom prst="rect">
            <a:avLst/>
          </a:prstGeom>
        </p:spPr>
      </p:pic>
      <p:grpSp>
        <p:nvGrpSpPr>
          <p:cNvPr id="52" name="Group 51">
            <a:extLst>
              <a:ext uri="{FF2B5EF4-FFF2-40B4-BE49-F238E27FC236}">
                <a16:creationId xmlns:a16="http://schemas.microsoft.com/office/drawing/2014/main" id="{4843043F-623C-5990-5D76-FEC107F0365D}"/>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3760DFFE-4125-8167-B321-0C159A5C2BBB}"/>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76A87BAE-D10C-F8B5-1BAF-125BA42A32F1}"/>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82B92504-3BE3-6862-6F5F-64AD39656C3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1EA1A-C77F-FC08-E727-2095C2B29E7F}"/>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2294E411-8572-139B-D7E7-E8B8F69B9BB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E4935254-8723-E168-780D-498956E55C8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D2E7D58-EC52-1D10-6073-3AA1C8ED83A9}"/>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578CA63A-84C6-6598-080A-B0DF39D4C99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C98E6E79-B406-17B9-4DD1-3F2C1300C61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CBD5F59-F699-629D-F417-583FF6709E4C}"/>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38B4634C-7E4F-2468-D4EA-173A5526EDB1}"/>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7A335D16-7DE1-B722-13F5-5808D9F99B6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706EC16-A794-6A20-4689-5AF540D27E97}"/>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347204F9-2864-5F02-7C9D-FEF72BE5D4A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A3355571-AE3A-5294-FF2A-4496C7425A5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39D7579-A8E0-999B-720B-F0E1C4E27928}"/>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870A8943-247B-4A35-88DD-3769BAE973F6}"/>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ADA97458-EE92-8376-93D8-A3C75B0B980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4" name="Table 13">
            <a:extLst>
              <a:ext uri="{FF2B5EF4-FFF2-40B4-BE49-F238E27FC236}">
                <a16:creationId xmlns:a16="http://schemas.microsoft.com/office/drawing/2014/main" id="{0B140B35-6837-B8ED-487F-2B733D6C28BE}"/>
              </a:ext>
            </a:extLst>
          </p:cNvPr>
          <p:cNvGraphicFramePr>
            <a:graphicFrameLocks noGrp="1"/>
          </p:cNvGraphicFramePr>
          <p:nvPr>
            <p:extLst>
              <p:ext uri="{D42A27DB-BD31-4B8C-83A1-F6EECF244321}">
                <p14:modId xmlns:p14="http://schemas.microsoft.com/office/powerpoint/2010/main" val="2768906856"/>
              </p:ext>
            </p:extLst>
          </p:nvPr>
        </p:nvGraphicFramePr>
        <p:xfrm>
          <a:off x="583200" y="2791283"/>
          <a:ext cx="7883999" cy="1643985"/>
        </p:xfrm>
        <a:graphic>
          <a:graphicData uri="http://schemas.openxmlformats.org/drawingml/2006/table">
            <a:tbl>
              <a:tblPr firstRow="1" bandRow="1">
                <a:tableStyleId>{C4E5EA32-9303-4729-9A89-E96DC8F2E9CB}</a:tableStyleId>
              </a:tblPr>
              <a:tblGrid>
                <a:gridCol w="2589475">
                  <a:extLst>
                    <a:ext uri="{9D8B030D-6E8A-4147-A177-3AD203B41FA5}">
                      <a16:colId xmlns:a16="http://schemas.microsoft.com/office/drawing/2014/main" val="1014497773"/>
                    </a:ext>
                  </a:extLst>
                </a:gridCol>
                <a:gridCol w="2647262">
                  <a:extLst>
                    <a:ext uri="{9D8B030D-6E8A-4147-A177-3AD203B41FA5}">
                      <a16:colId xmlns:a16="http://schemas.microsoft.com/office/drawing/2014/main" val="2847731346"/>
                    </a:ext>
                  </a:extLst>
                </a:gridCol>
                <a:gridCol w="2647262">
                  <a:extLst>
                    <a:ext uri="{9D8B030D-6E8A-4147-A177-3AD203B41FA5}">
                      <a16:colId xmlns:a16="http://schemas.microsoft.com/office/drawing/2014/main" val="694942189"/>
                    </a:ext>
                  </a:extLst>
                </a:gridCol>
              </a:tblGrid>
              <a:tr h="224081">
                <a:tc>
                  <a:txBody>
                    <a:bodyPr/>
                    <a:lstStyle/>
                    <a:p>
                      <a:r>
                        <a:rPr lang="en-IN" sz="800" b="1" dirty="0"/>
                        <a:t>Aspect</a:t>
                      </a:r>
                    </a:p>
                  </a:txBody>
                  <a:tcPr anchor="ctr"/>
                </a:tc>
                <a:tc>
                  <a:txBody>
                    <a:bodyPr/>
                    <a:lstStyle/>
                    <a:p>
                      <a:r>
                        <a:rPr lang="en-IN" sz="800" b="1" dirty="0"/>
                        <a:t>Iowa (IA)</a:t>
                      </a:r>
                    </a:p>
                  </a:txBody>
                  <a:tcPr anchor="ctr"/>
                </a:tc>
                <a:tc>
                  <a:txBody>
                    <a:bodyPr/>
                    <a:lstStyle/>
                    <a:p>
                      <a:r>
                        <a:rPr lang="en-IN" sz="800" b="1" dirty="0"/>
                        <a:t>South Dakota (SD)</a:t>
                      </a:r>
                    </a:p>
                  </a:txBody>
                  <a:tcPr anchor="ctr"/>
                </a:tc>
                <a:extLst>
                  <a:ext uri="{0D108BD9-81ED-4DB2-BD59-A6C34878D82A}">
                    <a16:rowId xmlns:a16="http://schemas.microsoft.com/office/drawing/2014/main" val="1846301766"/>
                  </a:ext>
                </a:extLst>
              </a:tr>
              <a:tr h="243626">
                <a:tc>
                  <a:txBody>
                    <a:bodyPr/>
                    <a:lstStyle/>
                    <a:p>
                      <a:r>
                        <a:rPr lang="en-IN" sz="800" b="1" dirty="0">
                          <a:solidFill>
                            <a:srgbClr val="4DAFE4"/>
                          </a:solidFill>
                        </a:rPr>
                        <a:t>Forecast Trend</a:t>
                      </a:r>
                      <a:endParaRPr lang="en-IN" sz="800" dirty="0">
                        <a:solidFill>
                          <a:srgbClr val="4DAFE4"/>
                        </a:solidFill>
                      </a:endParaRPr>
                    </a:p>
                  </a:txBody>
                  <a:tcPr anchor="ctr"/>
                </a:tc>
                <a:tc>
                  <a:txBody>
                    <a:bodyPr/>
                    <a:lstStyle/>
                    <a:p>
                      <a:r>
                        <a:rPr lang="en-IN" sz="800"/>
                        <a:t>Gradual decline</a:t>
                      </a:r>
                    </a:p>
                  </a:txBody>
                  <a:tcPr anchor="ctr"/>
                </a:tc>
                <a:tc>
                  <a:txBody>
                    <a:bodyPr/>
                    <a:lstStyle/>
                    <a:p>
                      <a:r>
                        <a:rPr lang="en-IN" sz="800"/>
                        <a:t>Slight decline</a:t>
                      </a:r>
                    </a:p>
                  </a:txBody>
                  <a:tcPr anchor="ctr"/>
                </a:tc>
                <a:extLst>
                  <a:ext uri="{0D108BD9-81ED-4DB2-BD59-A6C34878D82A}">
                    <a16:rowId xmlns:a16="http://schemas.microsoft.com/office/drawing/2014/main" val="406096353"/>
                  </a:ext>
                </a:extLst>
              </a:tr>
              <a:tr h="310884">
                <a:tc>
                  <a:txBody>
                    <a:bodyPr/>
                    <a:lstStyle/>
                    <a:p>
                      <a:r>
                        <a:rPr lang="en-IN" sz="800" b="1" dirty="0">
                          <a:solidFill>
                            <a:srgbClr val="4DAFE4"/>
                          </a:solidFill>
                        </a:rPr>
                        <a:t>Total Reimbursements</a:t>
                      </a:r>
                      <a:endParaRPr lang="en-IN" sz="800" dirty="0">
                        <a:solidFill>
                          <a:srgbClr val="4DAFE4"/>
                        </a:solidFill>
                      </a:endParaRPr>
                    </a:p>
                  </a:txBody>
                  <a:tcPr anchor="ctr"/>
                </a:tc>
                <a:tc>
                  <a:txBody>
                    <a:bodyPr/>
                    <a:lstStyle/>
                    <a:p>
                      <a:r>
                        <a:rPr lang="en-IN" sz="800" dirty="0"/>
                        <a:t>Higher overall</a:t>
                      </a:r>
                    </a:p>
                  </a:txBody>
                  <a:tcPr anchor="ctr"/>
                </a:tc>
                <a:tc>
                  <a:txBody>
                    <a:bodyPr/>
                    <a:lstStyle/>
                    <a:p>
                      <a:r>
                        <a:rPr lang="en-IN" sz="800"/>
                        <a:t>Lower overall</a:t>
                      </a:r>
                    </a:p>
                  </a:txBody>
                  <a:tcPr anchor="ctr"/>
                </a:tc>
                <a:extLst>
                  <a:ext uri="{0D108BD9-81ED-4DB2-BD59-A6C34878D82A}">
                    <a16:rowId xmlns:a16="http://schemas.microsoft.com/office/drawing/2014/main" val="41413738"/>
                  </a:ext>
                </a:extLst>
              </a:tr>
              <a:tr h="243626">
                <a:tc>
                  <a:txBody>
                    <a:bodyPr/>
                    <a:lstStyle/>
                    <a:p>
                      <a:r>
                        <a:rPr lang="en-IN" sz="800" b="1" dirty="0">
                          <a:solidFill>
                            <a:srgbClr val="4DAFE4"/>
                          </a:solidFill>
                        </a:rPr>
                        <a:t>Seasonality</a:t>
                      </a:r>
                      <a:endParaRPr lang="en-IN" sz="800" dirty="0">
                        <a:solidFill>
                          <a:srgbClr val="4DAFE4"/>
                        </a:solidFill>
                      </a:endParaRPr>
                    </a:p>
                  </a:txBody>
                  <a:tcPr anchor="ctr"/>
                </a:tc>
                <a:tc>
                  <a:txBody>
                    <a:bodyPr/>
                    <a:lstStyle/>
                    <a:p>
                      <a:r>
                        <a:rPr lang="en-IN" sz="800" dirty="0"/>
                        <a:t>Strong and consistent</a:t>
                      </a:r>
                    </a:p>
                  </a:txBody>
                  <a:tcPr anchor="ctr"/>
                </a:tc>
                <a:tc>
                  <a:txBody>
                    <a:bodyPr/>
                    <a:lstStyle/>
                    <a:p>
                      <a:r>
                        <a:rPr lang="en-IN" sz="800"/>
                        <a:t>Strong and consistent</a:t>
                      </a:r>
                    </a:p>
                  </a:txBody>
                  <a:tcPr anchor="ctr"/>
                </a:tc>
                <a:extLst>
                  <a:ext uri="{0D108BD9-81ED-4DB2-BD59-A6C34878D82A}">
                    <a16:rowId xmlns:a16="http://schemas.microsoft.com/office/drawing/2014/main" val="3854772209"/>
                  </a:ext>
                </a:extLst>
              </a:tr>
              <a:tr h="310884">
                <a:tc>
                  <a:txBody>
                    <a:bodyPr/>
                    <a:lstStyle/>
                    <a:p>
                      <a:r>
                        <a:rPr lang="en-IN" sz="800" b="1" dirty="0">
                          <a:solidFill>
                            <a:srgbClr val="4DAFE4"/>
                          </a:solidFill>
                        </a:rPr>
                        <a:t>Uncertainty</a:t>
                      </a:r>
                      <a:endParaRPr lang="en-IN" sz="800" dirty="0">
                        <a:solidFill>
                          <a:srgbClr val="4DAFE4"/>
                        </a:solidFill>
                      </a:endParaRPr>
                    </a:p>
                  </a:txBody>
                  <a:tcPr anchor="ctr"/>
                </a:tc>
                <a:tc>
                  <a:txBody>
                    <a:bodyPr/>
                    <a:lstStyle/>
                    <a:p>
                      <a:r>
                        <a:rPr lang="en-IN" sz="800" dirty="0"/>
                        <a:t>Moderate and decreasing</a:t>
                      </a:r>
                    </a:p>
                  </a:txBody>
                  <a:tcPr anchor="ctr"/>
                </a:tc>
                <a:tc>
                  <a:txBody>
                    <a:bodyPr/>
                    <a:lstStyle/>
                    <a:p>
                      <a:r>
                        <a:rPr lang="en-IN" sz="800" dirty="0"/>
                        <a:t>low and decreasing</a:t>
                      </a:r>
                    </a:p>
                  </a:txBody>
                  <a:tcPr anchor="ctr"/>
                </a:tc>
                <a:extLst>
                  <a:ext uri="{0D108BD9-81ED-4DB2-BD59-A6C34878D82A}">
                    <a16:rowId xmlns:a16="http://schemas.microsoft.com/office/drawing/2014/main" val="3444463566"/>
                  </a:ext>
                </a:extLst>
              </a:tr>
              <a:tr h="310884">
                <a:tc>
                  <a:txBody>
                    <a:bodyPr/>
                    <a:lstStyle/>
                    <a:p>
                      <a:r>
                        <a:rPr lang="en-IN" sz="800" b="1" dirty="0">
                          <a:solidFill>
                            <a:srgbClr val="4DAFE4"/>
                          </a:solidFill>
                        </a:rPr>
                        <a:t>Planning Implication</a:t>
                      </a:r>
                      <a:endParaRPr lang="en-IN" sz="800" dirty="0">
                        <a:solidFill>
                          <a:srgbClr val="4DAFE4"/>
                        </a:solidFill>
                      </a:endParaRPr>
                    </a:p>
                  </a:txBody>
                  <a:tcPr anchor="ctr"/>
                </a:tc>
                <a:tc>
                  <a:txBody>
                    <a:bodyPr/>
                    <a:lstStyle/>
                    <a:p>
                      <a:r>
                        <a:rPr lang="en-IN" sz="800" dirty="0"/>
                        <a:t>Gradual adjustment possible</a:t>
                      </a:r>
                    </a:p>
                  </a:txBody>
                  <a:tcPr anchor="ctr"/>
                </a:tc>
                <a:tc>
                  <a:txBody>
                    <a:bodyPr/>
                    <a:lstStyle/>
                    <a:p>
                      <a:r>
                        <a:rPr lang="en-IN" sz="800" dirty="0"/>
                        <a:t>Need contingency strategies</a:t>
                      </a:r>
                    </a:p>
                  </a:txBody>
                  <a:tcPr anchor="ctr"/>
                </a:tc>
                <a:extLst>
                  <a:ext uri="{0D108BD9-81ED-4DB2-BD59-A6C34878D82A}">
                    <a16:rowId xmlns:a16="http://schemas.microsoft.com/office/drawing/2014/main" val="2116701822"/>
                  </a:ext>
                </a:extLst>
              </a:tr>
            </a:tbl>
          </a:graphicData>
        </a:graphic>
      </p:graphicFrame>
    </p:spTree>
    <p:extLst>
      <p:ext uri="{BB962C8B-B14F-4D97-AF65-F5344CB8AC3E}">
        <p14:creationId xmlns:p14="http://schemas.microsoft.com/office/powerpoint/2010/main" val="113973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E896923B-62D4-0180-8D5B-18EDD158CC75}"/>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B32E3580-D7BC-0FB5-B353-E9DBEA5AEF65}"/>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dirty="0"/>
              <a:t>Predicting - Additional Medicare Funding Need Part B</a:t>
            </a:r>
            <a:endParaRPr lang="en-US" dirty="0"/>
          </a:p>
        </p:txBody>
      </p:sp>
      <p:sp>
        <p:nvSpPr>
          <p:cNvPr id="10" name="Google Shape;360;p36">
            <a:extLst>
              <a:ext uri="{FF2B5EF4-FFF2-40B4-BE49-F238E27FC236}">
                <a16:creationId xmlns:a16="http://schemas.microsoft.com/office/drawing/2014/main" id="{D976FCBF-5531-ADCE-5A12-A17556339A46}"/>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4AB87859-059D-48CD-F9B3-1D44A0A68B76}"/>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1545682F-66AF-F5E6-FB30-85168696A0A4}"/>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804FF01-B5FF-FE1B-DF8D-B70F73D81416}"/>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02B8F5F4-6529-42E0-44C9-27547C5ED8C3}"/>
              </a:ext>
            </a:extLst>
          </p:cNvPr>
          <p:cNvSpPr txBox="1"/>
          <p:nvPr/>
        </p:nvSpPr>
        <p:spPr>
          <a:xfrm>
            <a:off x="900032" y="771528"/>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Iowa</a:t>
            </a:r>
            <a:endParaRPr lang="en-GB" sz="1200" b="1" dirty="0">
              <a:solidFill>
                <a:schemeClr val="bg1">
                  <a:lumMod val="50000"/>
                </a:schemeClr>
              </a:solidFill>
              <a:latin typeface="Roboto"/>
              <a:ea typeface="Roboto"/>
              <a:cs typeface="Roboto"/>
            </a:endParaRPr>
          </a:p>
        </p:txBody>
      </p:sp>
      <p:sp>
        <p:nvSpPr>
          <p:cNvPr id="18" name="Google Shape;2091;p33">
            <a:extLst>
              <a:ext uri="{FF2B5EF4-FFF2-40B4-BE49-F238E27FC236}">
                <a16:creationId xmlns:a16="http://schemas.microsoft.com/office/drawing/2014/main" id="{FCCE3505-04E6-DB70-702E-2DB600363E59}"/>
              </a:ext>
            </a:extLst>
          </p:cNvPr>
          <p:cNvSpPr txBox="1"/>
          <p:nvPr/>
        </p:nvSpPr>
        <p:spPr>
          <a:xfrm>
            <a:off x="5324279" y="764652"/>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South Dakota </a:t>
            </a:r>
            <a:endParaRPr lang="en-GB" sz="1200" b="1" dirty="0" err="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188B2A08-0C71-F91F-4D33-D954F43E3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DDD6DC9-4277-0FA3-B1CB-EC7EF93DAD03}"/>
              </a:ext>
            </a:extLst>
          </p:cNvPr>
          <p:cNvPicPr>
            <a:picLocks noChangeAspect="1"/>
          </p:cNvPicPr>
          <p:nvPr/>
        </p:nvPicPr>
        <p:blipFill>
          <a:blip r:embed="rId4"/>
          <a:stretch>
            <a:fillRect/>
          </a:stretch>
        </p:blipFill>
        <p:spPr>
          <a:xfrm>
            <a:off x="274595" y="1137370"/>
            <a:ext cx="3986356" cy="1591940"/>
          </a:xfrm>
          <a:prstGeom prst="rect">
            <a:avLst/>
          </a:prstGeom>
        </p:spPr>
      </p:pic>
      <p:pic>
        <p:nvPicPr>
          <p:cNvPr id="8" name="Picture 7">
            <a:extLst>
              <a:ext uri="{FF2B5EF4-FFF2-40B4-BE49-F238E27FC236}">
                <a16:creationId xmlns:a16="http://schemas.microsoft.com/office/drawing/2014/main" id="{B365D5E1-DC1B-E608-57A7-D397AE83BBEF}"/>
              </a:ext>
            </a:extLst>
          </p:cNvPr>
          <p:cNvPicPr>
            <a:picLocks noChangeAspect="1"/>
          </p:cNvPicPr>
          <p:nvPr/>
        </p:nvPicPr>
        <p:blipFill>
          <a:blip r:embed="rId5"/>
          <a:stretch>
            <a:fillRect/>
          </a:stretch>
        </p:blipFill>
        <p:spPr>
          <a:xfrm>
            <a:off x="4354273" y="1065454"/>
            <a:ext cx="4350713" cy="1706890"/>
          </a:xfrm>
          <a:prstGeom prst="rect">
            <a:avLst/>
          </a:prstGeom>
        </p:spPr>
      </p:pic>
      <p:grpSp>
        <p:nvGrpSpPr>
          <p:cNvPr id="52" name="Group 51">
            <a:extLst>
              <a:ext uri="{FF2B5EF4-FFF2-40B4-BE49-F238E27FC236}">
                <a16:creationId xmlns:a16="http://schemas.microsoft.com/office/drawing/2014/main" id="{A2894B20-FE91-1A9B-2B05-5A23B3EC2973}"/>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7CE70675-A1A7-F7E7-8563-2E58CD1082BD}"/>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852E8038-9079-5C2B-4CA0-76DD83CD9CFB}"/>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76CACFC9-8D2D-9771-39BB-778D2864C92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919C68E-0FF9-A12C-E823-F048DA96F143}"/>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41D8BBE3-37EF-E27E-D95B-540D279992A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8701DCAE-A129-49C6-B01B-5410AD63B33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CE1FBCB-C5D8-5597-0766-EFC9029B51C4}"/>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F576EBC3-0BE1-BFAE-C211-F9FB212359E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DA77B3A6-E390-6E77-D329-F9A445DC21B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B956929-8A3D-CDEE-1547-F2FCE4A52873}"/>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C2B5C518-8114-7FA8-9137-F3F700557C3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2121D1A-16D0-76F5-AF3C-B5790D4610C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77B0D29-25F5-7809-10F3-DF6094EE99DA}"/>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98315DFA-D1D3-AEBF-6771-C26F34BDC883}"/>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D61A2857-81C9-35CB-14E4-B0EF450B6F6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410F0EF-ADC1-8F40-B437-4FA9814B6C6A}"/>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CE10F9D8-AD00-1D62-1338-D2E3B4A3A09A}"/>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A1B7185-93EC-5957-71F1-9194B0BDEDC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33" name="Table 32">
            <a:extLst>
              <a:ext uri="{FF2B5EF4-FFF2-40B4-BE49-F238E27FC236}">
                <a16:creationId xmlns:a16="http://schemas.microsoft.com/office/drawing/2014/main" id="{79A0F0AA-4F6D-0E63-EB23-4A6D36A1F9D5}"/>
              </a:ext>
            </a:extLst>
          </p:cNvPr>
          <p:cNvGraphicFramePr>
            <a:graphicFrameLocks noGrp="1"/>
          </p:cNvGraphicFramePr>
          <p:nvPr>
            <p:extLst>
              <p:ext uri="{D42A27DB-BD31-4B8C-83A1-F6EECF244321}">
                <p14:modId xmlns:p14="http://schemas.microsoft.com/office/powerpoint/2010/main" val="2889907904"/>
              </p:ext>
            </p:extLst>
          </p:nvPr>
        </p:nvGraphicFramePr>
        <p:xfrm>
          <a:off x="446031" y="2984925"/>
          <a:ext cx="8133021" cy="1293152"/>
        </p:xfrm>
        <a:graphic>
          <a:graphicData uri="http://schemas.openxmlformats.org/drawingml/2006/table">
            <a:tbl>
              <a:tblPr firstRow="1" bandRow="1">
                <a:tableStyleId>{C4E5EA32-9303-4729-9A89-E96DC8F2E9CB}</a:tableStyleId>
              </a:tblPr>
              <a:tblGrid>
                <a:gridCol w="2711007">
                  <a:extLst>
                    <a:ext uri="{9D8B030D-6E8A-4147-A177-3AD203B41FA5}">
                      <a16:colId xmlns:a16="http://schemas.microsoft.com/office/drawing/2014/main" val="1432008558"/>
                    </a:ext>
                  </a:extLst>
                </a:gridCol>
                <a:gridCol w="2711007">
                  <a:extLst>
                    <a:ext uri="{9D8B030D-6E8A-4147-A177-3AD203B41FA5}">
                      <a16:colId xmlns:a16="http://schemas.microsoft.com/office/drawing/2014/main" val="1465238618"/>
                    </a:ext>
                  </a:extLst>
                </a:gridCol>
                <a:gridCol w="2711007">
                  <a:extLst>
                    <a:ext uri="{9D8B030D-6E8A-4147-A177-3AD203B41FA5}">
                      <a16:colId xmlns:a16="http://schemas.microsoft.com/office/drawing/2014/main" val="1852633241"/>
                    </a:ext>
                  </a:extLst>
                </a:gridCol>
              </a:tblGrid>
              <a:tr h="242988">
                <a:tc>
                  <a:txBody>
                    <a:bodyPr/>
                    <a:lstStyle/>
                    <a:p>
                      <a:r>
                        <a:rPr lang="en-IN" sz="800" b="1" dirty="0"/>
                        <a:t>Aspect</a:t>
                      </a:r>
                    </a:p>
                  </a:txBody>
                  <a:tcPr anchor="ctr"/>
                </a:tc>
                <a:tc>
                  <a:txBody>
                    <a:bodyPr/>
                    <a:lstStyle/>
                    <a:p>
                      <a:r>
                        <a:rPr lang="en-IN" sz="800" b="1" dirty="0"/>
                        <a:t>Iowa (IA)</a:t>
                      </a:r>
                    </a:p>
                  </a:txBody>
                  <a:tcPr anchor="ctr"/>
                </a:tc>
                <a:tc>
                  <a:txBody>
                    <a:bodyPr/>
                    <a:lstStyle/>
                    <a:p>
                      <a:r>
                        <a:rPr lang="en-IN" sz="800" b="1" dirty="0"/>
                        <a:t>South Dakota (SD)</a:t>
                      </a:r>
                    </a:p>
                  </a:txBody>
                  <a:tcPr anchor="ctr"/>
                </a:tc>
                <a:extLst>
                  <a:ext uri="{0D108BD9-81ED-4DB2-BD59-A6C34878D82A}">
                    <a16:rowId xmlns:a16="http://schemas.microsoft.com/office/drawing/2014/main" val="1540305148"/>
                  </a:ext>
                </a:extLst>
              </a:tr>
              <a:tr h="242988">
                <a:tc>
                  <a:txBody>
                    <a:bodyPr/>
                    <a:lstStyle/>
                    <a:p>
                      <a:r>
                        <a:rPr lang="en-IN" sz="800" b="1" dirty="0">
                          <a:solidFill>
                            <a:srgbClr val="4DAFE4"/>
                          </a:solidFill>
                        </a:rPr>
                        <a:t>Forecast 2025–2029</a:t>
                      </a:r>
                      <a:endParaRPr lang="en-IN" sz="800" dirty="0">
                        <a:solidFill>
                          <a:srgbClr val="4DAFE4"/>
                        </a:solidFill>
                      </a:endParaRPr>
                    </a:p>
                  </a:txBody>
                  <a:tcPr anchor="ctr"/>
                </a:tc>
                <a:tc>
                  <a:txBody>
                    <a:bodyPr/>
                    <a:lstStyle/>
                    <a:p>
                      <a:r>
                        <a:rPr lang="en-IN" sz="800" dirty="0"/>
                        <a:t>Gradual rise (~4B/</a:t>
                      </a:r>
                      <a:r>
                        <a:rPr lang="en-IN" sz="800" dirty="0" err="1"/>
                        <a:t>mo</a:t>
                      </a:r>
                      <a:r>
                        <a:rPr lang="en-IN" sz="800" dirty="0"/>
                        <a:t> by 2029)</a:t>
                      </a:r>
                    </a:p>
                  </a:txBody>
                  <a:tcPr anchor="ctr"/>
                </a:tc>
                <a:tc>
                  <a:txBody>
                    <a:bodyPr/>
                    <a:lstStyle/>
                    <a:p>
                      <a:r>
                        <a:rPr lang="en-IN" sz="800" dirty="0"/>
                        <a:t>Flat to slight growth (~9M/year)</a:t>
                      </a:r>
                    </a:p>
                  </a:txBody>
                  <a:tcPr anchor="ctr"/>
                </a:tc>
                <a:extLst>
                  <a:ext uri="{0D108BD9-81ED-4DB2-BD59-A6C34878D82A}">
                    <a16:rowId xmlns:a16="http://schemas.microsoft.com/office/drawing/2014/main" val="1829119560"/>
                  </a:ext>
                </a:extLst>
              </a:tr>
              <a:tr h="242988">
                <a:tc>
                  <a:txBody>
                    <a:bodyPr/>
                    <a:lstStyle/>
                    <a:p>
                      <a:r>
                        <a:rPr lang="en-IN" sz="800" b="1">
                          <a:solidFill>
                            <a:srgbClr val="4DAFE4"/>
                          </a:solidFill>
                        </a:rPr>
                        <a:t>Uncertainty</a:t>
                      </a:r>
                      <a:endParaRPr lang="en-IN" sz="800">
                        <a:solidFill>
                          <a:srgbClr val="4DAFE4"/>
                        </a:solidFill>
                      </a:endParaRPr>
                    </a:p>
                  </a:txBody>
                  <a:tcPr anchor="ctr"/>
                </a:tc>
                <a:tc>
                  <a:txBody>
                    <a:bodyPr/>
                    <a:lstStyle/>
                    <a:p>
                      <a:r>
                        <a:rPr lang="en-IN" sz="800"/>
                        <a:t>Moderate, increases post-2027</a:t>
                      </a:r>
                    </a:p>
                  </a:txBody>
                  <a:tcPr anchor="ctr"/>
                </a:tc>
                <a:tc>
                  <a:txBody>
                    <a:bodyPr/>
                    <a:lstStyle/>
                    <a:p>
                      <a:r>
                        <a:rPr lang="en-IN" sz="800"/>
                        <a:t>Higher, especially post-2026</a:t>
                      </a:r>
                    </a:p>
                  </a:txBody>
                  <a:tcPr anchor="ctr"/>
                </a:tc>
                <a:extLst>
                  <a:ext uri="{0D108BD9-81ED-4DB2-BD59-A6C34878D82A}">
                    <a16:rowId xmlns:a16="http://schemas.microsoft.com/office/drawing/2014/main" val="1749762849"/>
                  </a:ext>
                </a:extLst>
              </a:tr>
              <a:tr h="304557">
                <a:tc>
                  <a:txBody>
                    <a:bodyPr/>
                    <a:lstStyle/>
                    <a:p>
                      <a:r>
                        <a:rPr lang="en-IN" sz="800" b="1" dirty="0">
                          <a:solidFill>
                            <a:srgbClr val="4DAFE4"/>
                          </a:solidFill>
                        </a:rPr>
                        <a:t>Implication</a:t>
                      </a:r>
                      <a:endParaRPr lang="en-IN" sz="800" dirty="0">
                        <a:solidFill>
                          <a:srgbClr val="4DAFE4"/>
                        </a:solidFill>
                      </a:endParaRPr>
                    </a:p>
                  </a:txBody>
                  <a:tcPr anchor="ctr"/>
                </a:tc>
                <a:tc>
                  <a:txBody>
                    <a:bodyPr/>
                    <a:lstStyle/>
                    <a:p>
                      <a:r>
                        <a:rPr lang="en-IN" sz="800" dirty="0"/>
                        <a:t>Prepare for funding growth and variability</a:t>
                      </a:r>
                    </a:p>
                  </a:txBody>
                  <a:tcPr anchor="ctr"/>
                </a:tc>
                <a:tc>
                  <a:txBody>
                    <a:bodyPr/>
                    <a:lstStyle/>
                    <a:p>
                      <a:r>
                        <a:rPr lang="en-IN" sz="800"/>
                        <a:t>Monitor for stability; avoid over-reliance on projections</a:t>
                      </a:r>
                    </a:p>
                  </a:txBody>
                  <a:tcPr anchor="ctr"/>
                </a:tc>
                <a:extLst>
                  <a:ext uri="{0D108BD9-81ED-4DB2-BD59-A6C34878D82A}">
                    <a16:rowId xmlns:a16="http://schemas.microsoft.com/office/drawing/2014/main" val="607616362"/>
                  </a:ext>
                </a:extLst>
              </a:tr>
              <a:tr h="259631">
                <a:tc>
                  <a:txBody>
                    <a:bodyPr/>
                    <a:lstStyle/>
                    <a:p>
                      <a:r>
                        <a:rPr lang="en-IN" sz="800" b="1" dirty="0">
                          <a:solidFill>
                            <a:srgbClr val="4DAFE4"/>
                          </a:solidFill>
                        </a:rPr>
                        <a:t>Storyline</a:t>
                      </a:r>
                      <a:endParaRPr lang="en-IN" sz="800" dirty="0">
                        <a:solidFill>
                          <a:srgbClr val="4DAFE4"/>
                        </a:solidFill>
                      </a:endParaRPr>
                    </a:p>
                  </a:txBody>
                  <a:tcPr anchor="ctr"/>
                </a:tc>
                <a:tc>
                  <a:txBody>
                    <a:bodyPr/>
                    <a:lstStyle/>
                    <a:p>
                      <a:r>
                        <a:rPr lang="en-IN" sz="800" dirty="0"/>
                        <a:t>Growth-driven by policy/population</a:t>
                      </a:r>
                    </a:p>
                  </a:txBody>
                  <a:tcPr anchor="ctr"/>
                </a:tc>
                <a:tc>
                  <a:txBody>
                    <a:bodyPr/>
                    <a:lstStyle/>
                    <a:p>
                      <a:r>
                        <a:rPr lang="en-IN" sz="800" dirty="0"/>
                        <a:t>Stable Medicare landscape</a:t>
                      </a:r>
                    </a:p>
                  </a:txBody>
                  <a:tcPr anchor="ctr"/>
                </a:tc>
                <a:extLst>
                  <a:ext uri="{0D108BD9-81ED-4DB2-BD59-A6C34878D82A}">
                    <a16:rowId xmlns:a16="http://schemas.microsoft.com/office/drawing/2014/main" val="1228970464"/>
                  </a:ext>
                </a:extLst>
              </a:tr>
            </a:tbl>
          </a:graphicData>
        </a:graphic>
      </p:graphicFrame>
    </p:spTree>
    <p:extLst>
      <p:ext uri="{BB962C8B-B14F-4D97-AF65-F5344CB8AC3E}">
        <p14:creationId xmlns:p14="http://schemas.microsoft.com/office/powerpoint/2010/main" val="425502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DEF7-8F53-9E65-48A8-97461F307DE7}"/>
            </a:ext>
          </a:extLst>
        </p:cNvPr>
        <p:cNvGrpSpPr/>
        <p:nvPr/>
      </p:nvGrpSpPr>
      <p:grpSpPr>
        <a:xfrm>
          <a:off x="0" y="0"/>
          <a:ext cx="0" cy="0"/>
          <a:chOff x="0" y="0"/>
          <a:chExt cx="0" cy="0"/>
        </a:xfrm>
      </p:grpSpPr>
      <p:sp>
        <p:nvSpPr>
          <p:cNvPr id="4" name="Google Shape;404;p39">
            <a:extLst>
              <a:ext uri="{FF2B5EF4-FFF2-40B4-BE49-F238E27FC236}">
                <a16:creationId xmlns:a16="http://schemas.microsoft.com/office/drawing/2014/main" id="{B2B8DE94-2C29-DA53-C1A0-669B66379E65}"/>
              </a:ext>
            </a:extLst>
          </p:cNvPr>
          <p:cNvSpPr txBox="1">
            <a:spLocks/>
          </p:cNvSpPr>
          <p:nvPr/>
        </p:nvSpPr>
        <p:spPr>
          <a:xfrm>
            <a:off x="2944040" y="522161"/>
            <a:ext cx="2994643" cy="524867"/>
          </a:xfrm>
          <a:prstGeom prst="rect">
            <a:avLst/>
          </a:prstGeom>
          <a:solidFill>
            <a:srgbClr val="42A8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utfit"/>
              <a:buNone/>
              <a:defRPr sz="36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2pPr>
            <a:lvl3pPr marR="0" lvl="2"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3pPr>
            <a:lvl4pPr marR="0" lvl="3"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4pPr>
            <a:lvl5pPr marR="0" lvl="4"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5pPr>
            <a:lvl6pPr marR="0" lvl="5"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6pPr>
            <a:lvl7pPr marR="0" lvl="6"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7pPr>
            <a:lvl8pPr marR="0" lvl="7"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8pPr>
            <a:lvl9pPr marR="0" lvl="8"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9pPr>
          </a:lstStyle>
          <a:p>
            <a:pPr algn="ctr"/>
            <a:r>
              <a:rPr lang="en" dirty="0"/>
              <a:t>TEAM - 06</a:t>
            </a:r>
          </a:p>
        </p:txBody>
      </p:sp>
      <p:sp>
        <p:nvSpPr>
          <p:cNvPr id="22" name="TextBox 21">
            <a:extLst>
              <a:ext uri="{FF2B5EF4-FFF2-40B4-BE49-F238E27FC236}">
                <a16:creationId xmlns:a16="http://schemas.microsoft.com/office/drawing/2014/main" id="{F604E614-3932-7735-6063-715278F33414}"/>
              </a:ext>
            </a:extLst>
          </p:cNvPr>
          <p:cNvSpPr txBox="1"/>
          <p:nvPr/>
        </p:nvSpPr>
        <p:spPr>
          <a:xfrm>
            <a:off x="9665110" y="953729"/>
            <a:ext cx="184731" cy="307777"/>
          </a:xfrm>
          <a:prstGeom prst="rect">
            <a:avLst/>
          </a:prstGeom>
          <a:noFill/>
        </p:spPr>
        <p:txBody>
          <a:bodyPr wrap="none" rtlCol="0">
            <a:spAutoFit/>
          </a:bodyPr>
          <a:lstStyle/>
          <a:p>
            <a:endParaRPr lang="en-BD"/>
          </a:p>
        </p:txBody>
      </p:sp>
      <p:cxnSp>
        <p:nvCxnSpPr>
          <p:cNvPr id="23" name="Google Shape;424;p39">
            <a:extLst>
              <a:ext uri="{FF2B5EF4-FFF2-40B4-BE49-F238E27FC236}">
                <a16:creationId xmlns:a16="http://schemas.microsoft.com/office/drawing/2014/main" id="{6F7E3B05-179B-FF92-7142-F7AB0B8C29B7}"/>
              </a:ext>
            </a:extLst>
          </p:cNvPr>
          <p:cNvCxnSpPr/>
          <p:nvPr/>
        </p:nvCxnSpPr>
        <p:spPr>
          <a:xfrm>
            <a:off x="3077664" y="406099"/>
            <a:ext cx="720000" cy="0"/>
          </a:xfrm>
          <a:prstGeom prst="straightConnector1">
            <a:avLst/>
          </a:prstGeom>
          <a:noFill/>
          <a:ln w="19050" cap="flat" cmpd="sng">
            <a:solidFill>
              <a:schemeClr val="dk1"/>
            </a:solidFill>
            <a:prstDash val="solid"/>
            <a:round/>
            <a:headEnd type="none" w="med" len="med"/>
            <a:tailEnd type="none" w="med" len="med"/>
          </a:ln>
        </p:spPr>
      </p:cxnSp>
      <p:pic>
        <p:nvPicPr>
          <p:cNvPr id="2050" name="Picture 2" descr="Wellmark® - Apps on Google Play">
            <a:extLst>
              <a:ext uri="{FF2B5EF4-FFF2-40B4-BE49-F238E27FC236}">
                <a16:creationId xmlns:a16="http://schemas.microsoft.com/office/drawing/2014/main" id="{5CA2C7D4-A460-3164-DD98-55136AFF1F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30" t="10215" r="6963" b="21432"/>
          <a:stretch/>
        </p:blipFill>
        <p:spPr bwMode="auto">
          <a:xfrm>
            <a:off x="8118857" y="0"/>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erson in a black shirt&#10;&#10;AI-generated content may be incorrect.">
            <a:extLst>
              <a:ext uri="{FF2B5EF4-FFF2-40B4-BE49-F238E27FC236}">
                <a16:creationId xmlns:a16="http://schemas.microsoft.com/office/drawing/2014/main" id="{3DA3586E-5B97-49E4-B090-AD9D2A9C4F80}"/>
              </a:ext>
            </a:extLst>
          </p:cNvPr>
          <p:cNvPicPr>
            <a:picLocks noGrp="1" noChangeAspect="1"/>
          </p:cNvPicPr>
          <p:nvPr/>
        </p:nvPicPr>
        <p:blipFill rotWithShape="1">
          <a:blip r:embed="rId3"/>
          <a:srcRect l="11333" r="11333"/>
          <a:stretch/>
        </p:blipFill>
        <p:spPr>
          <a:xfrm>
            <a:off x="1029331" y="1721715"/>
            <a:ext cx="1547535" cy="1335138"/>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19" name="Text Placeholder 30">
            <a:extLst>
              <a:ext uri="{FF2B5EF4-FFF2-40B4-BE49-F238E27FC236}">
                <a16:creationId xmlns:a16="http://schemas.microsoft.com/office/drawing/2014/main" id="{97AB1F14-3A1E-4057-A473-9975BA59F012}"/>
              </a:ext>
            </a:extLst>
          </p:cNvPr>
          <p:cNvSpPr>
            <a:spLocks noGrp="1"/>
          </p:cNvSpPr>
          <p:nvPr/>
        </p:nvSpPr>
        <p:spPr>
          <a:xfrm>
            <a:off x="1095212" y="4180815"/>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Data </a:t>
            </a:r>
            <a:br>
              <a:rPr lang="en-US" dirty="0">
                <a:cs typeface="Arial"/>
              </a:rPr>
            </a:br>
            <a:r>
              <a:rPr lang="en-US" dirty="0">
                <a:cs typeface="Arial"/>
              </a:rPr>
              <a:t>Analyst</a:t>
            </a:r>
            <a:endParaRPr lang="en-US" dirty="0"/>
          </a:p>
        </p:txBody>
      </p:sp>
      <p:pic>
        <p:nvPicPr>
          <p:cNvPr id="20" name="Picture 19" descr="A person in a suit and sunglasses&#10;&#10;AI-generated content may be incorrect.">
            <a:extLst>
              <a:ext uri="{FF2B5EF4-FFF2-40B4-BE49-F238E27FC236}">
                <a16:creationId xmlns:a16="http://schemas.microsoft.com/office/drawing/2014/main" id="{EC2CC961-DBF2-4A0D-A6B3-7A630D18573F}"/>
              </a:ext>
            </a:extLst>
          </p:cNvPr>
          <p:cNvPicPr>
            <a:picLocks noGrp="1" noChangeAspect="1"/>
          </p:cNvPicPr>
          <p:nvPr/>
        </p:nvPicPr>
        <p:blipFill rotWithShape="1">
          <a:blip r:embed="rId4"/>
          <a:srcRect t="17613" r="4578" b="17672"/>
          <a:stretch/>
        </p:blipFill>
        <p:spPr>
          <a:xfrm>
            <a:off x="2932553" y="1720484"/>
            <a:ext cx="1477365" cy="1336369"/>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21" name="Text Placeholder 32">
            <a:extLst>
              <a:ext uri="{FF2B5EF4-FFF2-40B4-BE49-F238E27FC236}">
                <a16:creationId xmlns:a16="http://schemas.microsoft.com/office/drawing/2014/main" id="{2F15E5CC-C708-41FE-A7A3-053E1BC87F4F}"/>
              </a:ext>
            </a:extLst>
          </p:cNvPr>
          <p:cNvSpPr>
            <a:spLocks noGrp="1"/>
          </p:cNvSpPr>
          <p:nvPr/>
        </p:nvSpPr>
        <p:spPr>
          <a:xfrm>
            <a:off x="4025848" y="3889539"/>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chemeClr val="accent4"/>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Akash </a:t>
            </a:r>
            <a:br>
              <a:rPr lang="en-US" dirty="0"/>
            </a:br>
            <a:r>
              <a:rPr lang="en-US" dirty="0"/>
              <a:t>Singh</a:t>
            </a:r>
          </a:p>
        </p:txBody>
      </p:sp>
      <p:sp>
        <p:nvSpPr>
          <p:cNvPr id="24" name="Text Placeholder 34">
            <a:extLst>
              <a:ext uri="{FF2B5EF4-FFF2-40B4-BE49-F238E27FC236}">
                <a16:creationId xmlns:a16="http://schemas.microsoft.com/office/drawing/2014/main" id="{7F4ED7E2-1BC8-493D-91C3-FB23BE9F244B}"/>
              </a:ext>
            </a:extLst>
          </p:cNvPr>
          <p:cNvSpPr>
            <a:spLocks noGrp="1"/>
          </p:cNvSpPr>
          <p:nvPr/>
        </p:nvSpPr>
        <p:spPr>
          <a:xfrm>
            <a:off x="3062528" y="4180815"/>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Calibri Light"/>
                <a:cs typeface="Calibri Light"/>
              </a:rPr>
              <a:t>Business Analyst</a:t>
            </a:r>
          </a:p>
        </p:txBody>
      </p:sp>
      <p:pic>
        <p:nvPicPr>
          <p:cNvPr id="25" name="Picture 24">
            <a:extLst>
              <a:ext uri="{FF2B5EF4-FFF2-40B4-BE49-F238E27FC236}">
                <a16:creationId xmlns:a16="http://schemas.microsoft.com/office/drawing/2014/main" id="{E531F544-C55C-4602-B4B8-F5660B7ED48E}"/>
              </a:ext>
            </a:extLst>
          </p:cNvPr>
          <p:cNvPicPr>
            <a:picLocks noGrp="1" noChangeAspect="1"/>
          </p:cNvPicPr>
          <p:nvPr/>
        </p:nvPicPr>
        <p:blipFill rotWithShape="1">
          <a:blip r:embed="rId5"/>
          <a:srcRect t="13833" b="13833"/>
          <a:stretch/>
        </p:blipFill>
        <p:spPr>
          <a:xfrm>
            <a:off x="6681994" y="1721122"/>
            <a:ext cx="1528357" cy="1333862"/>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27" name="Text Placeholder 35">
            <a:extLst>
              <a:ext uri="{FF2B5EF4-FFF2-40B4-BE49-F238E27FC236}">
                <a16:creationId xmlns:a16="http://schemas.microsoft.com/office/drawing/2014/main" id="{600F09FF-0051-4C2F-8747-35EDBE996D02}"/>
              </a:ext>
            </a:extLst>
          </p:cNvPr>
          <p:cNvSpPr>
            <a:spLocks noGrp="1"/>
          </p:cNvSpPr>
          <p:nvPr/>
        </p:nvSpPr>
        <p:spPr>
          <a:xfrm>
            <a:off x="6594244" y="3889539"/>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chemeClr val="accent4"/>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Gaby </a:t>
            </a:r>
            <a:br>
              <a:rPr lang="en-US"/>
            </a:br>
            <a:r>
              <a:rPr lang="en-US"/>
              <a:t>Rosa</a:t>
            </a:r>
          </a:p>
        </p:txBody>
      </p:sp>
      <p:sp>
        <p:nvSpPr>
          <p:cNvPr id="28" name="Text Placeholder 36">
            <a:extLst>
              <a:ext uri="{FF2B5EF4-FFF2-40B4-BE49-F238E27FC236}">
                <a16:creationId xmlns:a16="http://schemas.microsoft.com/office/drawing/2014/main" id="{D525FBF8-C8AC-493A-AC3E-6E93DBC80B07}"/>
              </a:ext>
            </a:extLst>
          </p:cNvPr>
          <p:cNvSpPr>
            <a:spLocks noGrp="1"/>
          </p:cNvSpPr>
          <p:nvPr/>
        </p:nvSpPr>
        <p:spPr>
          <a:xfrm>
            <a:off x="6859459" y="4180814"/>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Light"/>
                <a:cs typeface="Calibri Light"/>
              </a:rPr>
              <a:t>Project Manager</a:t>
            </a:r>
          </a:p>
        </p:txBody>
      </p:sp>
      <p:sp>
        <p:nvSpPr>
          <p:cNvPr id="30" name="Google Shape;405;p39">
            <a:extLst>
              <a:ext uri="{FF2B5EF4-FFF2-40B4-BE49-F238E27FC236}">
                <a16:creationId xmlns:a16="http://schemas.microsoft.com/office/drawing/2014/main" id="{6FB5B022-D782-BB93-AAA8-9BDB95B81821}"/>
              </a:ext>
            </a:extLst>
          </p:cNvPr>
          <p:cNvSpPr txBox="1">
            <a:spLocks noGrp="1"/>
          </p:cNvSpPr>
          <p:nvPr>
            <p:ph type="subTitle" idx="1"/>
          </p:nvPr>
        </p:nvSpPr>
        <p:spPr>
          <a:xfrm>
            <a:off x="6609004" y="3247306"/>
            <a:ext cx="1807649" cy="715594"/>
          </a:xfrm>
          <a:prstGeom prst="rect">
            <a:avLst/>
          </a:prstGeom>
        </p:spPr>
        <p:txBody>
          <a:bodyPr spcFirstLastPara="1" wrap="square" lIns="91425" tIns="91425" rIns="91425" bIns="91425" anchor="t" anchorCtr="0">
            <a:noAutofit/>
          </a:bodyPr>
          <a:lstStyle/>
          <a:p>
            <a:pPr marL="0" indent="0" algn="ctr">
              <a:lnSpc>
                <a:spcPct val="114999"/>
              </a:lnSpc>
            </a:pPr>
            <a:r>
              <a:rPr lang="en-GB" b="1" dirty="0">
                <a:solidFill>
                  <a:srgbClr val="242424"/>
                </a:solidFill>
                <a:highlight>
                  <a:srgbClr val="FFFFFF"/>
                </a:highlight>
                <a:latin typeface="+mn-lt"/>
              </a:rPr>
              <a:t>Gabriela </a:t>
            </a:r>
            <a:br>
              <a:rPr lang="en-GB" b="1" dirty="0">
                <a:solidFill>
                  <a:srgbClr val="242424"/>
                </a:solidFill>
                <a:highlight>
                  <a:srgbClr val="FFFFFF"/>
                </a:highlight>
                <a:latin typeface="+mn-lt"/>
              </a:rPr>
            </a:br>
            <a:r>
              <a:rPr lang="en-GB" b="1" dirty="0">
                <a:solidFill>
                  <a:srgbClr val="242424"/>
                </a:solidFill>
                <a:highlight>
                  <a:srgbClr val="FFFFFF"/>
                </a:highlight>
                <a:latin typeface="+mn-lt"/>
              </a:rPr>
              <a:t>Rosa</a:t>
            </a:r>
            <a:endParaRPr lang="en-GB" b="1" i="0" dirty="0">
              <a:solidFill>
                <a:srgbClr val="242424"/>
              </a:solidFill>
              <a:effectLst/>
              <a:highlight>
                <a:srgbClr val="FFFFFF"/>
              </a:highlight>
              <a:latin typeface="+mn-lt"/>
            </a:endParaRPr>
          </a:p>
        </p:txBody>
      </p:sp>
      <p:sp>
        <p:nvSpPr>
          <p:cNvPr id="32" name="Google Shape;405;p39">
            <a:extLst>
              <a:ext uri="{FF2B5EF4-FFF2-40B4-BE49-F238E27FC236}">
                <a16:creationId xmlns:a16="http://schemas.microsoft.com/office/drawing/2014/main" id="{BE80F97B-61DE-B583-AEE4-15769637EA23}"/>
              </a:ext>
            </a:extLst>
          </p:cNvPr>
          <p:cNvSpPr txBox="1">
            <a:spLocks/>
          </p:cNvSpPr>
          <p:nvPr/>
        </p:nvSpPr>
        <p:spPr>
          <a:xfrm>
            <a:off x="4807111" y="3247306"/>
            <a:ext cx="1586536"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GB" b="1" dirty="0">
                <a:solidFill>
                  <a:srgbClr val="242424"/>
                </a:solidFill>
                <a:highlight>
                  <a:srgbClr val="FFFFFF"/>
                </a:highlight>
                <a:latin typeface="+mn-lt"/>
              </a:rPr>
              <a:t>Archana Kanuri</a:t>
            </a:r>
          </a:p>
        </p:txBody>
      </p:sp>
      <p:sp>
        <p:nvSpPr>
          <p:cNvPr id="34" name="Google Shape;405;p39">
            <a:extLst>
              <a:ext uri="{FF2B5EF4-FFF2-40B4-BE49-F238E27FC236}">
                <a16:creationId xmlns:a16="http://schemas.microsoft.com/office/drawing/2014/main" id="{A58FE7C8-8A9E-3DD7-A085-DDEDB3B1579F}"/>
              </a:ext>
            </a:extLst>
          </p:cNvPr>
          <p:cNvSpPr txBox="1">
            <a:spLocks/>
          </p:cNvSpPr>
          <p:nvPr/>
        </p:nvSpPr>
        <p:spPr>
          <a:xfrm>
            <a:off x="2931287" y="3262054"/>
            <a:ext cx="1586536"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lgn="ctr"/>
            <a:r>
              <a:rPr lang="en-GB" b="1">
                <a:solidFill>
                  <a:srgbClr val="242424"/>
                </a:solidFill>
                <a:highlight>
                  <a:srgbClr val="FFFFFF"/>
                </a:highlight>
                <a:latin typeface="+mn-lt"/>
              </a:rPr>
              <a:t>Akash       Singh</a:t>
            </a:r>
          </a:p>
        </p:txBody>
      </p:sp>
      <p:sp>
        <p:nvSpPr>
          <p:cNvPr id="36" name="Google Shape;405;p39">
            <a:extLst>
              <a:ext uri="{FF2B5EF4-FFF2-40B4-BE49-F238E27FC236}">
                <a16:creationId xmlns:a16="http://schemas.microsoft.com/office/drawing/2014/main" id="{C8E4C294-F850-D6A7-308F-5E47CD997B30}"/>
              </a:ext>
            </a:extLst>
          </p:cNvPr>
          <p:cNvSpPr txBox="1">
            <a:spLocks/>
          </p:cNvSpPr>
          <p:nvPr/>
        </p:nvSpPr>
        <p:spPr>
          <a:xfrm>
            <a:off x="967238" y="3276802"/>
            <a:ext cx="1674761" cy="715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GB" b="1" i="0" dirty="0">
                <a:solidFill>
                  <a:srgbClr val="242424"/>
                </a:solidFill>
                <a:effectLst/>
                <a:highlight>
                  <a:srgbClr val="FFFFFF"/>
                </a:highlight>
                <a:latin typeface="+mn-lt"/>
              </a:rPr>
              <a:t>Siddarth Gopalakrishnan</a:t>
            </a:r>
          </a:p>
        </p:txBody>
      </p:sp>
      <p:cxnSp>
        <p:nvCxnSpPr>
          <p:cNvPr id="38" name="Google Shape;424;p39">
            <a:extLst>
              <a:ext uri="{FF2B5EF4-FFF2-40B4-BE49-F238E27FC236}">
                <a16:creationId xmlns:a16="http://schemas.microsoft.com/office/drawing/2014/main" id="{B87F355F-F57A-306B-B8B8-57A019D1CD1C}"/>
              </a:ext>
            </a:extLst>
          </p:cNvPr>
          <p:cNvCxnSpPr/>
          <p:nvPr/>
        </p:nvCxnSpPr>
        <p:spPr>
          <a:xfrm>
            <a:off x="1581838" y="4121597"/>
            <a:ext cx="373500" cy="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24;p39">
            <a:extLst>
              <a:ext uri="{FF2B5EF4-FFF2-40B4-BE49-F238E27FC236}">
                <a16:creationId xmlns:a16="http://schemas.microsoft.com/office/drawing/2014/main" id="{EDD98F67-4ED4-1305-2085-07BD1F728F69}"/>
              </a:ext>
            </a:extLst>
          </p:cNvPr>
          <p:cNvCxnSpPr>
            <a:cxnSpLocks/>
          </p:cNvCxnSpPr>
          <p:nvPr/>
        </p:nvCxnSpPr>
        <p:spPr>
          <a:xfrm>
            <a:off x="3424656" y="4127893"/>
            <a:ext cx="635219" cy="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424;p39">
            <a:extLst>
              <a:ext uri="{FF2B5EF4-FFF2-40B4-BE49-F238E27FC236}">
                <a16:creationId xmlns:a16="http://schemas.microsoft.com/office/drawing/2014/main" id="{C7F00A5A-2AE5-FC2E-1583-7A303D18AE33}"/>
              </a:ext>
            </a:extLst>
          </p:cNvPr>
          <p:cNvCxnSpPr/>
          <p:nvPr/>
        </p:nvCxnSpPr>
        <p:spPr>
          <a:xfrm>
            <a:off x="5413629" y="4127893"/>
            <a:ext cx="373500" cy="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24;p39">
            <a:extLst>
              <a:ext uri="{FF2B5EF4-FFF2-40B4-BE49-F238E27FC236}">
                <a16:creationId xmlns:a16="http://schemas.microsoft.com/office/drawing/2014/main" id="{87B5A182-F07C-B8A1-89CE-204D114AE38F}"/>
              </a:ext>
            </a:extLst>
          </p:cNvPr>
          <p:cNvCxnSpPr/>
          <p:nvPr/>
        </p:nvCxnSpPr>
        <p:spPr>
          <a:xfrm>
            <a:off x="7326078" y="4118424"/>
            <a:ext cx="373500" cy="0"/>
          </a:xfrm>
          <a:prstGeom prst="straightConnector1">
            <a:avLst/>
          </a:prstGeom>
          <a:noFill/>
          <a:ln w="19050" cap="flat" cmpd="sng">
            <a:solidFill>
              <a:schemeClr val="dk1"/>
            </a:solidFill>
            <a:prstDash val="solid"/>
            <a:round/>
            <a:headEnd type="none" w="med" len="med"/>
            <a:tailEnd type="none" w="med" len="med"/>
          </a:ln>
        </p:spPr>
      </p:cxnSp>
      <p:sp>
        <p:nvSpPr>
          <p:cNvPr id="2" name="Text Placeholder 34">
            <a:extLst>
              <a:ext uri="{FF2B5EF4-FFF2-40B4-BE49-F238E27FC236}">
                <a16:creationId xmlns:a16="http://schemas.microsoft.com/office/drawing/2014/main" id="{CC5B1D7E-3041-DCFC-5DAF-6B240CA370B7}"/>
              </a:ext>
            </a:extLst>
          </p:cNvPr>
          <p:cNvSpPr>
            <a:spLocks noGrp="1"/>
          </p:cNvSpPr>
          <p:nvPr/>
        </p:nvSpPr>
        <p:spPr>
          <a:xfrm>
            <a:off x="4892143" y="4180814"/>
            <a:ext cx="1416471" cy="258335"/>
          </a:xfrm>
          <a:prstGeom prst="rect">
            <a:avLst/>
          </a:prstGeom>
        </p:spPr>
        <p:txBody>
          <a:bodyPr lIns="91440" tIns="45720" rIns="91440" bIns="45720" anchor="t"/>
          <a:lstStyle>
            <a:lvl1pPr marL="0" indent="0" algn="ctr"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Light"/>
                <a:cs typeface="Calibri Light"/>
              </a:rPr>
              <a:t>Data Engineer</a:t>
            </a:r>
          </a:p>
        </p:txBody>
      </p:sp>
      <p:pic>
        <p:nvPicPr>
          <p:cNvPr id="5" name="Picture 4">
            <a:extLst>
              <a:ext uri="{FF2B5EF4-FFF2-40B4-BE49-F238E27FC236}">
                <a16:creationId xmlns:a16="http://schemas.microsoft.com/office/drawing/2014/main" id="{2D4651F4-37FE-E6AC-98FF-6AD5D372ED16}"/>
              </a:ext>
            </a:extLst>
          </p:cNvPr>
          <p:cNvPicPr>
            <a:picLocks noGrp="1" noChangeAspect="1"/>
          </p:cNvPicPr>
          <p:nvPr/>
        </p:nvPicPr>
        <p:blipFill>
          <a:blip r:embed="rId6"/>
          <a:srcRect l="1197" t="3482" r="-1197" b="40550"/>
          <a:stretch/>
        </p:blipFill>
        <p:spPr>
          <a:xfrm>
            <a:off x="4734083" y="1720484"/>
            <a:ext cx="1547535" cy="1335138"/>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Tree>
    <p:extLst>
      <p:ext uri="{BB962C8B-B14F-4D97-AF65-F5344CB8AC3E}">
        <p14:creationId xmlns:p14="http://schemas.microsoft.com/office/powerpoint/2010/main" val="393139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84DAFCAC-B992-8A7A-D74B-481FDF1FCA92}"/>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83450BEF-30C3-E83D-9AA0-E7647A2AA37C}"/>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Cost Forecast for Dual-Eligible</a:t>
            </a:r>
          </a:p>
        </p:txBody>
      </p:sp>
      <p:sp>
        <p:nvSpPr>
          <p:cNvPr id="10" name="Google Shape;360;p36">
            <a:extLst>
              <a:ext uri="{FF2B5EF4-FFF2-40B4-BE49-F238E27FC236}">
                <a16:creationId xmlns:a16="http://schemas.microsoft.com/office/drawing/2014/main" id="{B2191410-7D38-8A2A-4512-38E2B0727B39}"/>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38B3B1FB-BDFC-9663-ABCD-F08A22BCA4A7}"/>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1782C78A-9A42-2018-4394-60713C55D482}"/>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7D25F61-83B0-9F7D-B5DB-F3938441468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D688DD61-F4EB-E4E5-2DC0-AA77857B2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CDEE046-A0FA-7F54-47AA-9B5CB71C130D}"/>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AF380839-8C8A-3138-83B5-E3F1ADE4CC89}"/>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6A181AA1-EE6E-D753-8673-739EEA272456}"/>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F7FE99B5-6EAF-2FE8-E1BA-5E160C68F35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B3CD4C7-5439-7C99-6710-8B5B77B223CE}"/>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E95AAEEF-E528-97DF-FCC0-D6F43C9A2BF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6206A0C7-A16B-CF68-A7BF-1D80AFA45B5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4373A9F-E4C2-9673-64A5-64A7FB55EEAB}"/>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2248B46D-717A-53E8-A90B-5C5A6D266AF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9299A6DA-B641-0D7A-BF4D-34FB5AFA820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20DBFED-518D-6A5A-46C0-0909DB6C43D6}"/>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80FABB95-CDDB-F268-B84B-ADDA092E96A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CBABC213-35B4-6228-B744-2D33B361BAF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7B950AB-77EE-1595-E121-F7FE9D22415F}"/>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877BB0F5-3A8A-555E-7962-E8125207661E}"/>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85A28B16-B727-4188-996D-4532B616094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3A16CF4-250C-63B5-DBD7-28984944BA72}"/>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BF07EE11-23CA-1C83-06B9-3DA958607531}"/>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ACCAB65E-A5F3-5CA0-231A-65418275DFC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screenshot of a computer&#10;&#10;AI-generated content may be incorrect.">
            <a:extLst>
              <a:ext uri="{FF2B5EF4-FFF2-40B4-BE49-F238E27FC236}">
                <a16:creationId xmlns:a16="http://schemas.microsoft.com/office/drawing/2014/main" id="{9AFD39DC-EA03-0B49-81BB-960D49CE1E7A}"/>
              </a:ext>
            </a:extLst>
          </p:cNvPr>
          <p:cNvPicPr>
            <a:picLocks noChangeAspect="1"/>
          </p:cNvPicPr>
          <p:nvPr/>
        </p:nvPicPr>
        <p:blipFill>
          <a:blip r:embed="rId4"/>
          <a:stretch>
            <a:fillRect/>
          </a:stretch>
        </p:blipFill>
        <p:spPr>
          <a:xfrm>
            <a:off x="296075" y="985579"/>
            <a:ext cx="8322787" cy="2044775"/>
          </a:xfrm>
          <a:prstGeom prst="rect">
            <a:avLst/>
          </a:prstGeom>
        </p:spPr>
      </p:pic>
    </p:spTree>
    <p:extLst>
      <p:ext uri="{BB962C8B-B14F-4D97-AF65-F5344CB8AC3E}">
        <p14:creationId xmlns:p14="http://schemas.microsoft.com/office/powerpoint/2010/main" val="686538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F569B22F-FA19-9164-1353-F707F3F8FB54}"/>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B7D4E0CF-25A9-A1AA-7795-D7932F1E7A9B}"/>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2000"/>
              <a:t>Key Insights: </a:t>
            </a:r>
            <a:br>
              <a:rPr lang="en-US" sz="2000"/>
            </a:br>
            <a:r>
              <a:rPr lang="en-US" sz="2000" b="0"/>
              <a:t>Geographic &amp; Sociographic Trends in                  Dual Eligibility </a:t>
            </a:r>
          </a:p>
        </p:txBody>
      </p:sp>
      <p:sp>
        <p:nvSpPr>
          <p:cNvPr id="10" name="Google Shape;360;p36">
            <a:extLst>
              <a:ext uri="{FF2B5EF4-FFF2-40B4-BE49-F238E27FC236}">
                <a16:creationId xmlns:a16="http://schemas.microsoft.com/office/drawing/2014/main" id="{35AC6CA3-F464-21EE-AE8B-6CD5FB19276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7235BCEB-D54C-F8D9-7EB9-BDF5292A174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6E39AFDA-9DB5-D08D-6D4F-52209113488D}"/>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188B2A8D-845A-C82E-F8A3-45B2760EC81F}"/>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5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CBC6836D-23F0-C62D-0F23-D691E20144B9}"/>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B44824F1-A62C-DC4D-3151-A083A338CE7B}"/>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BD9EF7C1-420E-B4D9-5E96-2C9907D94AA3}"/>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26C33211-880A-A4BB-A8CB-B0F02A3E731E}"/>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C7823679-0BF6-C649-0A79-44B8EB56A2DD}"/>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2B279474-A641-D484-B003-2C09F5DF0819}"/>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486708E0-516F-1E1C-C4E5-6E2504DF4852}"/>
              </a:ext>
            </a:extLst>
          </p:cNvPr>
          <p:cNvSpPr txBox="1"/>
          <p:nvPr/>
        </p:nvSpPr>
        <p:spPr>
          <a:xfrm>
            <a:off x="864452" y="731942"/>
            <a:ext cx="3414841" cy="371970"/>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Dual </a:t>
            </a:r>
            <a:r>
              <a:rPr lang="en-GB" sz="1200" b="1" err="1">
                <a:solidFill>
                  <a:schemeClr val="bg1">
                    <a:lumMod val="50000"/>
                  </a:schemeClr>
                </a:solidFill>
                <a:latin typeface="Roboto"/>
                <a:ea typeface="Roboto"/>
                <a:cs typeface="Roboto"/>
                <a:sym typeface="Roboto"/>
              </a:rPr>
              <a:t>Elegibility</a:t>
            </a:r>
            <a:r>
              <a:rPr lang="en-GB" sz="1200" b="1">
                <a:solidFill>
                  <a:schemeClr val="bg1">
                    <a:lumMod val="50000"/>
                  </a:schemeClr>
                </a:solidFill>
                <a:latin typeface="Roboto"/>
                <a:ea typeface="Roboto"/>
                <a:cs typeface="Roboto"/>
                <a:sym typeface="Roboto"/>
              </a:rPr>
              <a:t> </a:t>
            </a:r>
            <a:r>
              <a:rPr lang="en-GB" sz="1200" b="1" err="1">
                <a:solidFill>
                  <a:schemeClr val="bg1">
                    <a:lumMod val="50000"/>
                  </a:schemeClr>
                </a:solidFill>
                <a:latin typeface="Roboto"/>
                <a:ea typeface="Roboto"/>
                <a:cs typeface="Roboto"/>
                <a:sym typeface="Roboto"/>
              </a:rPr>
              <a:t>Enrollment</a:t>
            </a:r>
            <a:r>
              <a:rPr lang="en-GB" sz="1200" b="1">
                <a:solidFill>
                  <a:schemeClr val="bg1">
                    <a:lumMod val="50000"/>
                  </a:schemeClr>
                </a:solidFill>
                <a:latin typeface="Roboto"/>
                <a:ea typeface="Roboto"/>
                <a:cs typeface="Roboto"/>
                <a:sym typeface="Roboto"/>
              </a:rPr>
              <a:t> Over Time  </a:t>
            </a:r>
            <a:endParaRPr lang="en-US" sz="1200" b="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B7392651-4E77-18D6-DE27-EFD3B509A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4133F9E0-697D-EB31-E9FC-A9BEAF624702}"/>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E236921D-ECDB-0754-D020-9C765B8E6184}"/>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5EC97E7F-233E-E3F1-7929-057A06AEA59D}"/>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18CB33B0-73CB-A203-1BE0-16EEE98D8DE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EDF738CA-04CE-0F21-B7E4-98662A2942FB}"/>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576B9119-C353-6308-B5A5-1E5FB79E830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0CA5FBDF-1E97-9923-AD2B-EE3C729BCE3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1819604B-3A95-2A70-4247-6BE30DC1028E}"/>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A4EE6E55-4567-C308-80AC-0EC0FDBE052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7994BD7D-9572-887C-9F41-ECA93BB2A40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A264E0CB-3BD7-1C89-440C-BB9BDD1B37F3}"/>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325382EA-4225-79EE-2735-D8A214CAA9E8}"/>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93643ED5-41F2-9A92-3029-F58C33344EF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955FC1F1-F4FB-ED58-B3C3-A0628F2F833E}"/>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72BD3091-430D-7892-811A-C26312D515A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ECD2DAE8-7B43-CF0F-033C-41EBD985C70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94D51A81-455D-DF8A-9C43-1170EBD46C0C}"/>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FC4DB66A-DEA9-8686-7975-4836E02BC372}"/>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9FF2E367-0009-7A9A-5A37-BC041CAA8B1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F4C90C2F-B435-8DDA-AB15-C082E60642FB}"/>
              </a:ext>
            </a:extLst>
          </p:cNvPr>
          <p:cNvPicPr>
            <a:picLocks noChangeAspect="1"/>
          </p:cNvPicPr>
          <p:nvPr/>
        </p:nvPicPr>
        <p:blipFill>
          <a:blip r:embed="rId4"/>
          <a:stretch>
            <a:fillRect/>
          </a:stretch>
        </p:blipFill>
        <p:spPr>
          <a:xfrm>
            <a:off x="1330128" y="1287686"/>
            <a:ext cx="6220753" cy="3104225"/>
          </a:xfrm>
          <a:prstGeom prst="rect">
            <a:avLst/>
          </a:prstGeom>
        </p:spPr>
      </p:pic>
    </p:spTree>
    <p:extLst>
      <p:ext uri="{BB962C8B-B14F-4D97-AF65-F5344CB8AC3E}">
        <p14:creationId xmlns:p14="http://schemas.microsoft.com/office/powerpoint/2010/main" val="52002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A0F2F509-6D12-F449-10A1-560C1F57492B}"/>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AC7EBD6E-7E04-870B-DE6B-BCC5B0A22FA2}"/>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00015EE1-C40E-6230-BD8C-D474A4DD1CFC}"/>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AA175174-6350-22AB-B757-94A71C1385CB}"/>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86BE72BF-91C6-E9EA-E57B-59342A531A31}"/>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74A41F4-46AD-C4DA-333A-DCF8064682FA}"/>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612844B3-5EF3-EEF2-45BC-D039B7EDD477}"/>
              </a:ext>
            </a:extLst>
          </p:cNvPr>
          <p:cNvSpPr txBox="1"/>
          <p:nvPr/>
        </p:nvSpPr>
        <p:spPr>
          <a:xfrm>
            <a:off x="161456" y="731942"/>
            <a:ext cx="3414841" cy="371970"/>
          </a:xfrm>
          <a:prstGeom prst="rect">
            <a:avLst/>
          </a:prstGeom>
          <a:noFill/>
          <a:ln>
            <a:noFill/>
          </a:ln>
        </p:spPr>
        <p:txBody>
          <a:bodyPr spcFirstLastPara="1" wrap="square" lIns="91425" tIns="91425" rIns="91425" bIns="91425" anchor="t" anchorCtr="0">
            <a:noAutofit/>
          </a:bodyPr>
          <a:lstStyle/>
          <a:p>
            <a:r>
              <a:rPr lang="en-GB" sz="1200" b="1">
                <a:solidFill>
                  <a:schemeClr val="bg1">
                    <a:lumMod val="50000"/>
                  </a:schemeClr>
                </a:solidFill>
                <a:latin typeface="Roboto"/>
                <a:ea typeface="Roboto"/>
                <a:cs typeface="Roboto"/>
                <a:sym typeface="Roboto"/>
              </a:rPr>
              <a:t>Top 25 Counties</a:t>
            </a:r>
            <a:endParaRPr lang="en-US" sz="1200" b="1">
              <a:solidFill>
                <a:schemeClr val="bg1">
                  <a:lumMod val="50000"/>
                </a:schemeClr>
              </a:solidFill>
              <a:latin typeface="Roboto"/>
              <a:ea typeface="Roboto"/>
              <a:cs typeface="Roboto"/>
              <a:sym typeface="Roboto"/>
            </a:endParaRPr>
          </a:p>
          <a:p>
            <a:r>
              <a:rPr lang="en-GB" sz="1200" b="1">
                <a:solidFill>
                  <a:schemeClr val="bg1">
                    <a:lumMod val="50000"/>
                  </a:schemeClr>
                </a:solidFill>
                <a:latin typeface="Roboto"/>
                <a:ea typeface="Roboto"/>
                <a:cs typeface="Roboto"/>
                <a:sym typeface="Roboto"/>
              </a:rPr>
              <a:t>Dual </a:t>
            </a:r>
            <a:r>
              <a:rPr lang="en-GB" sz="1200" b="1" err="1">
                <a:solidFill>
                  <a:schemeClr val="bg1">
                    <a:lumMod val="50000"/>
                  </a:schemeClr>
                </a:solidFill>
                <a:latin typeface="Roboto"/>
                <a:ea typeface="Roboto"/>
                <a:cs typeface="Roboto"/>
                <a:sym typeface="Roboto"/>
              </a:rPr>
              <a:t>Elegibility</a:t>
            </a:r>
            <a:r>
              <a:rPr lang="en-GB" sz="1200" b="1">
                <a:solidFill>
                  <a:schemeClr val="bg1">
                    <a:lumMod val="50000"/>
                  </a:schemeClr>
                </a:solidFill>
                <a:latin typeface="Roboto"/>
                <a:ea typeface="Roboto"/>
                <a:cs typeface="Roboto"/>
                <a:sym typeface="Roboto"/>
              </a:rPr>
              <a:t> </a:t>
            </a:r>
            <a:endParaRPr lang="en-US" sz="1200" b="1">
              <a:solidFill>
                <a:schemeClr val="bg1">
                  <a:lumMod val="50000"/>
                </a:schemeClr>
              </a:solidFill>
              <a:latin typeface="Roboto"/>
              <a:ea typeface="Roboto"/>
              <a:cs typeface="Roboto"/>
            </a:endParaRPr>
          </a:p>
          <a:p>
            <a:r>
              <a:rPr lang="en-GB" sz="1200" b="1">
                <a:solidFill>
                  <a:schemeClr val="bg1">
                    <a:lumMod val="50000"/>
                  </a:schemeClr>
                </a:solidFill>
                <a:latin typeface="Roboto"/>
                <a:ea typeface="Roboto"/>
                <a:cs typeface="Roboto"/>
                <a:sym typeface="Roboto"/>
              </a:rPr>
              <a:t>Yearly % Increase   </a:t>
            </a:r>
            <a:endParaRPr lang="en-US" sz="1200" b="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AA1650DE-3728-5483-3750-6E0E252D60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26C16EC9-AEDF-904F-DF17-FB4173A7985A}"/>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C4341CBF-22E6-CBA0-BD7B-E3CDB0ACB96D}"/>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A81259BB-0955-A729-7233-3A6B4653E394}"/>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ADB00851-1659-C0F7-5DD1-B2D1CAB5957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9F2F5A0A-59E3-24A9-E6E1-36C12AF430CE}"/>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38B5D9EE-FF5F-C495-343B-8A03AA6D037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82B143C5-75DF-F713-6FF2-A4361AF40AF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33F5D0B7-3009-2CAB-0540-98208A7245EC}"/>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53B1D941-2091-8932-5956-A3DDA12DFF84}"/>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2E7BEF7A-DE06-F0BF-721C-8223741305A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48FA4378-4048-CED7-EF1F-9DA554E48EA8}"/>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A2765507-6A14-6C71-5001-AA0328E6B4C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6E5A8739-FD07-195A-C330-28FDF400621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79E37EA2-7B4C-6887-629B-246E04CBC003}"/>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155335E0-196B-3998-1FA4-3BCB320E490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84851348-59CD-7B10-1250-D3EF489672F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32FA3377-E9D7-6170-3BFA-A9714CD4511F}"/>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8B46F319-BA98-E785-7291-6F227F714537}"/>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FAE7FE32-0A75-49B7-167C-3A9EB4EB9A8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07140997-F0AA-3BC7-1A79-0BB8DA4B9AD1}"/>
              </a:ext>
            </a:extLst>
          </p:cNvPr>
          <p:cNvPicPr>
            <a:picLocks noChangeAspect="1"/>
          </p:cNvPicPr>
          <p:nvPr/>
        </p:nvPicPr>
        <p:blipFill>
          <a:blip r:embed="rId4"/>
          <a:stretch>
            <a:fillRect/>
          </a:stretch>
        </p:blipFill>
        <p:spPr>
          <a:xfrm>
            <a:off x="2872450" y="637248"/>
            <a:ext cx="5229924" cy="3863947"/>
          </a:xfrm>
          <a:prstGeom prst="rect">
            <a:avLst/>
          </a:prstGeom>
        </p:spPr>
      </p:pic>
    </p:spTree>
    <p:extLst>
      <p:ext uri="{BB962C8B-B14F-4D97-AF65-F5344CB8AC3E}">
        <p14:creationId xmlns:p14="http://schemas.microsoft.com/office/powerpoint/2010/main" val="188576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A3E8AA2B-456F-9E0C-3FDB-99332C3E1B71}"/>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6B9FC544-E57C-EF2A-6CAC-9B80E02B61C9}"/>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55357562-FFF4-4124-DDD5-AB558F6604D7}"/>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4B0F376-C348-2F29-A531-C92FBA28BAF0}"/>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5F404C96-0EAF-A0EF-B2C5-CB0B3D299D51}"/>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9976C82B-9F21-435E-48AC-F8D99830B6E1}"/>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85F3B12A-67D8-80B0-9556-6D3D67D60031}"/>
              </a:ext>
            </a:extLst>
          </p:cNvPr>
          <p:cNvSpPr txBox="1"/>
          <p:nvPr/>
        </p:nvSpPr>
        <p:spPr>
          <a:xfrm>
            <a:off x="864452" y="731942"/>
            <a:ext cx="3125176" cy="371970"/>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Dual </a:t>
            </a:r>
            <a:r>
              <a:rPr lang="en-GB" sz="1200" b="1" err="1">
                <a:solidFill>
                  <a:schemeClr val="bg1">
                    <a:lumMod val="50000"/>
                  </a:schemeClr>
                </a:solidFill>
                <a:latin typeface="Roboto"/>
                <a:ea typeface="Roboto"/>
                <a:cs typeface="Roboto"/>
                <a:sym typeface="Roboto"/>
              </a:rPr>
              <a:t>Elegibility</a:t>
            </a:r>
            <a:r>
              <a:rPr lang="en-GB" sz="1200" b="1">
                <a:solidFill>
                  <a:schemeClr val="bg1">
                    <a:lumMod val="50000"/>
                  </a:schemeClr>
                </a:solidFill>
                <a:latin typeface="Roboto"/>
                <a:ea typeface="Roboto"/>
                <a:cs typeface="Roboto"/>
                <a:sym typeface="Roboto"/>
              </a:rPr>
              <a:t> </a:t>
            </a:r>
            <a:r>
              <a:rPr lang="en-GB" sz="1200" b="1" err="1">
                <a:solidFill>
                  <a:schemeClr val="bg1">
                    <a:lumMod val="50000"/>
                  </a:schemeClr>
                </a:solidFill>
                <a:latin typeface="Roboto"/>
                <a:ea typeface="Roboto"/>
                <a:cs typeface="Roboto"/>
                <a:sym typeface="Roboto"/>
              </a:rPr>
              <a:t>Enrollment</a:t>
            </a:r>
            <a:r>
              <a:rPr lang="en-GB" sz="1200" b="1">
                <a:solidFill>
                  <a:schemeClr val="bg1">
                    <a:lumMod val="50000"/>
                  </a:schemeClr>
                </a:solidFill>
                <a:latin typeface="Roboto"/>
                <a:ea typeface="Roboto"/>
                <a:cs typeface="Roboto"/>
                <a:sym typeface="Roboto"/>
              </a:rPr>
              <a:t> Forecast </a:t>
            </a:r>
            <a:endParaRPr sz="1200" b="1">
              <a:solidFill>
                <a:schemeClr val="bg1">
                  <a:lumMod val="50000"/>
                </a:schemeClr>
              </a:solidFill>
              <a:latin typeface="Roboto"/>
              <a:ea typeface="Roboto"/>
              <a:cs typeface="Roboto"/>
              <a:sym typeface="Roboto"/>
            </a:endParaRPr>
          </a:p>
        </p:txBody>
      </p:sp>
      <p:pic>
        <p:nvPicPr>
          <p:cNvPr id="2" name="Picture 2" descr="Wellmark® - Apps on Google Play">
            <a:extLst>
              <a:ext uri="{FF2B5EF4-FFF2-40B4-BE49-F238E27FC236}">
                <a16:creationId xmlns:a16="http://schemas.microsoft.com/office/drawing/2014/main" id="{003BC538-8F4D-5829-5E8C-4AD24EA49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19F52D88-2BF2-310C-CE98-1E2D8A90E614}"/>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BAE4D0BF-7490-983C-9B94-C4172C6865D1}"/>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238629D0-E51F-BBD0-03DB-96E67F4787D1}"/>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846AE08C-412B-94C3-9D5D-D4287091359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45C51354-554C-0A76-D177-78BBF1199D82}"/>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39B676C5-FCE3-D205-BEDC-03E4018ED96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50409104-3EEA-A909-4749-E2722612B54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68A40CCE-752F-1DEC-777D-4AE99A5A796B}"/>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33B0FC72-4538-7557-DFB5-4670CCAF026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1363EF65-E097-DA15-608B-77CF283598B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4A162A2F-C734-5D09-9838-8E1CD9146BFA}"/>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668670BE-DAE1-F84F-D552-2FD6F38CBA02}"/>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0016354C-628B-BB6E-7E5E-10CE7F681E2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086D2791-88E1-02A7-66D5-02C668FB01B6}"/>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094BC819-A6B9-A30A-B109-B7180B02CAF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0F57ADBB-5A3C-259B-4CD7-0B44019CD3D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DE8E0462-7323-A686-CB28-C9F6B1769CFB}"/>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755C338A-8661-0E0D-9B9A-67848DEB6E2E}"/>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B4C471BA-6EDA-DEB8-E781-BFD25CE7980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graph with different colored lines&#10;&#10;AI-generated content may be incorrect.">
            <a:extLst>
              <a:ext uri="{FF2B5EF4-FFF2-40B4-BE49-F238E27FC236}">
                <a16:creationId xmlns:a16="http://schemas.microsoft.com/office/drawing/2014/main" id="{53BAE02C-8D67-64FC-A603-6905431A8A8B}"/>
              </a:ext>
            </a:extLst>
          </p:cNvPr>
          <p:cNvPicPr>
            <a:picLocks noChangeAspect="1"/>
          </p:cNvPicPr>
          <p:nvPr/>
        </p:nvPicPr>
        <p:blipFill>
          <a:blip r:embed="rId4"/>
          <a:stretch>
            <a:fillRect/>
          </a:stretch>
        </p:blipFill>
        <p:spPr>
          <a:xfrm>
            <a:off x="1117088" y="1108387"/>
            <a:ext cx="6407882" cy="3175031"/>
          </a:xfrm>
          <a:prstGeom prst="rect">
            <a:avLst/>
          </a:prstGeom>
        </p:spPr>
      </p:pic>
    </p:spTree>
    <p:extLst>
      <p:ext uri="{BB962C8B-B14F-4D97-AF65-F5344CB8AC3E}">
        <p14:creationId xmlns:p14="http://schemas.microsoft.com/office/powerpoint/2010/main" val="1824913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A03B9983-76FE-85AC-AB6D-7116F4AA9DF4}"/>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E3BD1FAF-758B-E9BE-6572-550DED74528E}"/>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a:t>
            </a:r>
            <a:endParaRPr lang="en-US" dirty="0"/>
          </a:p>
        </p:txBody>
      </p:sp>
      <p:sp>
        <p:nvSpPr>
          <p:cNvPr id="10" name="Google Shape;360;p36">
            <a:extLst>
              <a:ext uri="{FF2B5EF4-FFF2-40B4-BE49-F238E27FC236}">
                <a16:creationId xmlns:a16="http://schemas.microsoft.com/office/drawing/2014/main" id="{0652A7AA-A2E9-0DC6-9BCC-C1BFB5AD9E4A}"/>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47AF3D5E-445F-5394-C56D-CD8AB1F73A80}"/>
              </a:ext>
            </a:extLst>
          </p:cNvPr>
          <p:cNvSpPr/>
          <p:nvPr/>
        </p:nvSpPr>
        <p:spPr>
          <a:xfrm rot="10800000" flipH="1">
            <a:off x="163234" y="45479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2C0AEE4B-2981-50D0-8C83-F1579CD81725}"/>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81D778E5-0A9C-4EFE-DD0A-BDD3E05DE811}"/>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8DAB48A2-638A-43E0-162A-0272D884484A}"/>
              </a:ext>
            </a:extLst>
          </p:cNvPr>
          <p:cNvSpPr txBox="1"/>
          <p:nvPr/>
        </p:nvSpPr>
        <p:spPr>
          <a:xfrm>
            <a:off x="864452" y="763257"/>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Iowa</a:t>
            </a:r>
            <a:endParaRPr lang="en-GB" sz="1200" b="1" dirty="0">
              <a:solidFill>
                <a:schemeClr val="bg1">
                  <a:lumMod val="50000"/>
                </a:schemeClr>
              </a:solidFill>
              <a:latin typeface="Roboto"/>
              <a:ea typeface="Roboto"/>
              <a:cs typeface="Roboto"/>
            </a:endParaRPr>
          </a:p>
        </p:txBody>
      </p:sp>
      <p:sp>
        <p:nvSpPr>
          <p:cNvPr id="18" name="Google Shape;2091;p33">
            <a:extLst>
              <a:ext uri="{FF2B5EF4-FFF2-40B4-BE49-F238E27FC236}">
                <a16:creationId xmlns:a16="http://schemas.microsoft.com/office/drawing/2014/main" id="{ABB4A341-63E0-3B48-3565-D82A5670CAF1}"/>
              </a:ext>
            </a:extLst>
          </p:cNvPr>
          <p:cNvSpPr txBox="1"/>
          <p:nvPr/>
        </p:nvSpPr>
        <p:spPr>
          <a:xfrm>
            <a:off x="5446905" y="763256"/>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South Dakota </a:t>
            </a:r>
            <a:endParaRPr lang="en-GB" sz="1200" b="1" dirty="0" err="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9292F717-D43D-7E83-D1F4-272D6409E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68D069-0BD8-E2B0-AF03-1A6EB00A5989}"/>
              </a:ext>
            </a:extLst>
          </p:cNvPr>
          <p:cNvPicPr>
            <a:picLocks noChangeAspect="1"/>
          </p:cNvPicPr>
          <p:nvPr/>
        </p:nvPicPr>
        <p:blipFill>
          <a:blip r:embed="rId4"/>
          <a:stretch>
            <a:fillRect/>
          </a:stretch>
        </p:blipFill>
        <p:spPr>
          <a:xfrm>
            <a:off x="654562" y="670923"/>
            <a:ext cx="7624986" cy="3897044"/>
          </a:xfrm>
          <a:prstGeom prst="rect">
            <a:avLst/>
          </a:prstGeom>
        </p:spPr>
      </p:pic>
      <p:grpSp>
        <p:nvGrpSpPr>
          <p:cNvPr id="49" name="Group 48">
            <a:extLst>
              <a:ext uri="{FF2B5EF4-FFF2-40B4-BE49-F238E27FC236}">
                <a16:creationId xmlns:a16="http://schemas.microsoft.com/office/drawing/2014/main" id="{E19AC801-EBFB-26A1-AF76-ADFD0E6C1AB1}"/>
              </a:ext>
            </a:extLst>
          </p:cNvPr>
          <p:cNvGrpSpPr/>
          <p:nvPr/>
        </p:nvGrpSpPr>
        <p:grpSpPr>
          <a:xfrm>
            <a:off x="1118261" y="4662231"/>
            <a:ext cx="7656421" cy="328790"/>
            <a:chOff x="1118261" y="4662231"/>
            <a:chExt cx="7656421" cy="328790"/>
          </a:xfrm>
        </p:grpSpPr>
        <p:grpSp>
          <p:nvGrpSpPr>
            <p:cNvPr id="31" name="Group 30">
              <a:extLst>
                <a:ext uri="{FF2B5EF4-FFF2-40B4-BE49-F238E27FC236}">
                  <a16:creationId xmlns:a16="http://schemas.microsoft.com/office/drawing/2014/main" id="{70089D62-F847-D613-A744-CB5FF8D638A6}"/>
                </a:ext>
              </a:extLst>
            </p:cNvPr>
            <p:cNvGrpSpPr/>
            <p:nvPr/>
          </p:nvGrpSpPr>
          <p:grpSpPr>
            <a:xfrm>
              <a:off x="1118261" y="4662262"/>
              <a:ext cx="1080001" cy="319498"/>
              <a:chOff x="447867" y="6400802"/>
              <a:chExt cx="1080001" cy="359954"/>
            </a:xfrm>
          </p:grpSpPr>
          <p:sp>
            <p:nvSpPr>
              <p:cNvPr id="47" name="Rectangle 46">
                <a:extLst>
                  <a:ext uri="{FF2B5EF4-FFF2-40B4-BE49-F238E27FC236}">
                    <a16:creationId xmlns:a16="http://schemas.microsoft.com/office/drawing/2014/main" id="{A4AA9A74-553F-F99A-485E-0378DA332D70}"/>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48" name="Straight Connector 47">
                <a:extLst>
                  <a:ext uri="{FF2B5EF4-FFF2-40B4-BE49-F238E27FC236}">
                    <a16:creationId xmlns:a16="http://schemas.microsoft.com/office/drawing/2014/main" id="{266BF9F2-1C35-84B0-320A-F71899A278C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2F67EA9-6D0B-9388-C961-4A553569D4DE}"/>
                </a:ext>
              </a:extLst>
            </p:cNvPr>
            <p:cNvGrpSpPr/>
            <p:nvPr/>
          </p:nvGrpSpPr>
          <p:grpSpPr>
            <a:xfrm>
              <a:off x="2419606" y="4662257"/>
              <a:ext cx="1080001" cy="319498"/>
              <a:chOff x="447867" y="6400802"/>
              <a:chExt cx="1080001" cy="359954"/>
            </a:xfrm>
          </p:grpSpPr>
          <p:sp>
            <p:nvSpPr>
              <p:cNvPr id="45" name="Rectangle 44">
                <a:extLst>
                  <a:ext uri="{FF2B5EF4-FFF2-40B4-BE49-F238E27FC236}">
                    <a16:creationId xmlns:a16="http://schemas.microsoft.com/office/drawing/2014/main" id="{B8049149-79D3-64FA-2405-9DB47A124F0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97A45469-1A0F-B433-30CA-87547978907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C23901B-2DCD-D206-2193-94C413B2E1C4}"/>
                </a:ext>
              </a:extLst>
            </p:cNvPr>
            <p:cNvGrpSpPr/>
            <p:nvPr/>
          </p:nvGrpSpPr>
          <p:grpSpPr>
            <a:xfrm>
              <a:off x="3720951" y="4662252"/>
              <a:ext cx="1080001" cy="319498"/>
              <a:chOff x="447867" y="6400802"/>
              <a:chExt cx="1080001" cy="359954"/>
            </a:xfrm>
          </p:grpSpPr>
          <p:sp>
            <p:nvSpPr>
              <p:cNvPr id="43" name="Rectangle 42">
                <a:extLst>
                  <a:ext uri="{FF2B5EF4-FFF2-40B4-BE49-F238E27FC236}">
                    <a16:creationId xmlns:a16="http://schemas.microsoft.com/office/drawing/2014/main" id="{744673E2-14E1-ADFA-4164-D063BD3744E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70DDF0DC-6416-B213-539F-6D110DF9E26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D58E433-D092-8792-79BF-C2C9B3F88A3F}"/>
                </a:ext>
              </a:extLst>
            </p:cNvPr>
            <p:cNvGrpSpPr/>
            <p:nvPr/>
          </p:nvGrpSpPr>
          <p:grpSpPr>
            <a:xfrm>
              <a:off x="5022296" y="4662247"/>
              <a:ext cx="1080001" cy="319498"/>
              <a:chOff x="447867" y="6400802"/>
              <a:chExt cx="1080001" cy="359954"/>
            </a:xfrm>
          </p:grpSpPr>
          <p:sp>
            <p:nvSpPr>
              <p:cNvPr id="41" name="Rectangle 40">
                <a:extLst>
                  <a:ext uri="{FF2B5EF4-FFF2-40B4-BE49-F238E27FC236}">
                    <a16:creationId xmlns:a16="http://schemas.microsoft.com/office/drawing/2014/main" id="{1CBDC616-6AF0-66E2-6CB1-571ABD061FEA}"/>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540769C0-805C-4EF2-9CAB-DF2D6E49310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45269BF-29B2-4DD9-4AA2-EB360210187F}"/>
                </a:ext>
              </a:extLst>
            </p:cNvPr>
            <p:cNvGrpSpPr/>
            <p:nvPr/>
          </p:nvGrpSpPr>
          <p:grpSpPr>
            <a:xfrm>
              <a:off x="6323641" y="4662242"/>
              <a:ext cx="1080001" cy="319498"/>
              <a:chOff x="447867" y="6400802"/>
              <a:chExt cx="1080001" cy="359954"/>
            </a:xfrm>
          </p:grpSpPr>
          <p:sp>
            <p:nvSpPr>
              <p:cNvPr id="39" name="Rectangle 38">
                <a:extLst>
                  <a:ext uri="{FF2B5EF4-FFF2-40B4-BE49-F238E27FC236}">
                    <a16:creationId xmlns:a16="http://schemas.microsoft.com/office/drawing/2014/main" id="{A7BFE7CE-1A98-144C-D7A8-D48840C6BEA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0" name="Straight Connector 39">
                <a:extLst>
                  <a:ext uri="{FF2B5EF4-FFF2-40B4-BE49-F238E27FC236}">
                    <a16:creationId xmlns:a16="http://schemas.microsoft.com/office/drawing/2014/main" id="{C043160C-F0D4-CEFB-A17E-0E990A9EAA6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3761F06-9F27-5B68-69EA-A5F208C3DFCB}"/>
                </a:ext>
              </a:extLst>
            </p:cNvPr>
            <p:cNvGrpSpPr/>
            <p:nvPr/>
          </p:nvGrpSpPr>
          <p:grpSpPr>
            <a:xfrm>
              <a:off x="7624986" y="4662231"/>
              <a:ext cx="1149696" cy="328790"/>
              <a:chOff x="447867" y="6400802"/>
              <a:chExt cx="1149696" cy="370423"/>
            </a:xfrm>
          </p:grpSpPr>
          <p:sp>
            <p:nvSpPr>
              <p:cNvPr id="37" name="Rectangle 36">
                <a:extLst>
                  <a:ext uri="{FF2B5EF4-FFF2-40B4-BE49-F238E27FC236}">
                    <a16:creationId xmlns:a16="http://schemas.microsoft.com/office/drawing/2014/main" id="{86281F91-A54A-A8AB-807E-3D24651FBB08}"/>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2CAB95E5-2F7E-2369-AC7B-EA88C0E96AE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0316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D87AE29F-7D31-2639-E57C-F1562A103EBB}"/>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EB6E7D44-08FC-4B07-CC6E-3A77BFC86ABE}"/>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a:t>
            </a:r>
            <a:endParaRPr lang="en-US" dirty="0"/>
          </a:p>
        </p:txBody>
      </p:sp>
      <p:sp>
        <p:nvSpPr>
          <p:cNvPr id="10" name="Google Shape;360;p36">
            <a:extLst>
              <a:ext uri="{FF2B5EF4-FFF2-40B4-BE49-F238E27FC236}">
                <a16:creationId xmlns:a16="http://schemas.microsoft.com/office/drawing/2014/main" id="{DF16AFA5-416A-F0B7-12CA-DCE1D038DE98}"/>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887D7297-AA6D-EBDD-F35E-B0155EFC887D}"/>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0336B5A8-75BB-4637-F4FB-554695620EEB}"/>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44587739-1F5B-8993-BD33-7B4028316776}"/>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313ECAEF-C51B-01CA-6A32-969753D6F137}"/>
              </a:ext>
            </a:extLst>
          </p:cNvPr>
          <p:cNvSpPr txBox="1"/>
          <p:nvPr/>
        </p:nvSpPr>
        <p:spPr>
          <a:xfrm>
            <a:off x="1185431" y="841545"/>
            <a:ext cx="2718081" cy="34065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Medicare </a:t>
            </a:r>
            <a:r>
              <a:rPr lang="en-GB" sz="1200" b="1" err="1">
                <a:solidFill>
                  <a:schemeClr val="bg1">
                    <a:lumMod val="50000"/>
                  </a:schemeClr>
                </a:solidFill>
                <a:latin typeface="Roboto"/>
                <a:ea typeface="Roboto"/>
                <a:cs typeface="Roboto"/>
                <a:sym typeface="Roboto"/>
              </a:rPr>
              <a:t>Enrollment</a:t>
            </a:r>
            <a:r>
              <a:rPr lang="en-GB" sz="1200" b="1">
                <a:solidFill>
                  <a:schemeClr val="bg1">
                    <a:lumMod val="50000"/>
                  </a:schemeClr>
                </a:solidFill>
                <a:latin typeface="Roboto"/>
                <a:ea typeface="Roboto"/>
                <a:cs typeface="Roboto"/>
                <a:sym typeface="Roboto"/>
              </a:rPr>
              <a:t> by Age Group </a:t>
            </a:r>
            <a:endParaRPr lang="en-GB" sz="1200" b="1" dirty="0">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CD7ADDC1-87DF-AD00-BF68-D562A82B77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different colored lines&#10;&#10;AI-generated content may be incorrect.">
            <a:extLst>
              <a:ext uri="{FF2B5EF4-FFF2-40B4-BE49-F238E27FC236}">
                <a16:creationId xmlns:a16="http://schemas.microsoft.com/office/drawing/2014/main" id="{FD0A2692-43E9-D7D9-7D16-ED8727DD526C}"/>
              </a:ext>
            </a:extLst>
          </p:cNvPr>
          <p:cNvPicPr>
            <a:picLocks noChangeAspect="1"/>
          </p:cNvPicPr>
          <p:nvPr/>
        </p:nvPicPr>
        <p:blipFill>
          <a:blip r:embed="rId4"/>
          <a:stretch>
            <a:fillRect/>
          </a:stretch>
        </p:blipFill>
        <p:spPr>
          <a:xfrm>
            <a:off x="1254265" y="1187129"/>
            <a:ext cx="6144890" cy="3032235"/>
          </a:xfrm>
          <a:prstGeom prst="rect">
            <a:avLst/>
          </a:prstGeom>
        </p:spPr>
      </p:pic>
      <p:grpSp>
        <p:nvGrpSpPr>
          <p:cNvPr id="1048" name="Group 1047">
            <a:extLst>
              <a:ext uri="{FF2B5EF4-FFF2-40B4-BE49-F238E27FC236}">
                <a16:creationId xmlns:a16="http://schemas.microsoft.com/office/drawing/2014/main" id="{A4B6E828-5183-1F5D-5B4A-9A516CB2C081}"/>
              </a:ext>
            </a:extLst>
          </p:cNvPr>
          <p:cNvGrpSpPr/>
          <p:nvPr/>
        </p:nvGrpSpPr>
        <p:grpSpPr>
          <a:xfrm>
            <a:off x="1118261" y="4662231"/>
            <a:ext cx="7656421" cy="328790"/>
            <a:chOff x="1118261" y="4662231"/>
            <a:chExt cx="7656421" cy="328790"/>
          </a:xfrm>
        </p:grpSpPr>
        <p:grpSp>
          <p:nvGrpSpPr>
            <p:cNvPr id="51" name="Group 50">
              <a:extLst>
                <a:ext uri="{FF2B5EF4-FFF2-40B4-BE49-F238E27FC236}">
                  <a16:creationId xmlns:a16="http://schemas.microsoft.com/office/drawing/2014/main" id="{08F1AC39-A836-380F-E33B-5F1A3376063E}"/>
                </a:ext>
              </a:extLst>
            </p:cNvPr>
            <p:cNvGrpSpPr/>
            <p:nvPr/>
          </p:nvGrpSpPr>
          <p:grpSpPr>
            <a:xfrm>
              <a:off x="1118261" y="4662262"/>
              <a:ext cx="1080001" cy="319498"/>
              <a:chOff x="447867" y="6400802"/>
              <a:chExt cx="1080001" cy="359954"/>
            </a:xfrm>
          </p:grpSpPr>
          <p:sp>
            <p:nvSpPr>
              <p:cNvPr id="1046" name="Rectangle 1045">
                <a:extLst>
                  <a:ext uri="{FF2B5EF4-FFF2-40B4-BE49-F238E27FC236}">
                    <a16:creationId xmlns:a16="http://schemas.microsoft.com/office/drawing/2014/main" id="{B9CFEA5C-F319-E556-EFFD-6DF7FF5FC354}"/>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7" name="Straight Connector 1046">
                <a:extLst>
                  <a:ext uri="{FF2B5EF4-FFF2-40B4-BE49-F238E27FC236}">
                    <a16:creationId xmlns:a16="http://schemas.microsoft.com/office/drawing/2014/main" id="{272A96D2-A15C-C0E7-99A5-A545DD23070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D5B28FA-A3C9-1C93-C38D-E19FB5B98574}"/>
                </a:ext>
              </a:extLst>
            </p:cNvPr>
            <p:cNvGrpSpPr/>
            <p:nvPr/>
          </p:nvGrpSpPr>
          <p:grpSpPr>
            <a:xfrm>
              <a:off x="2419606" y="4662257"/>
              <a:ext cx="1080001" cy="319498"/>
              <a:chOff x="447867" y="6400802"/>
              <a:chExt cx="1080001" cy="359954"/>
            </a:xfrm>
          </p:grpSpPr>
          <p:sp>
            <p:nvSpPr>
              <p:cNvPr id="1044" name="Rectangle 1043">
                <a:extLst>
                  <a:ext uri="{FF2B5EF4-FFF2-40B4-BE49-F238E27FC236}">
                    <a16:creationId xmlns:a16="http://schemas.microsoft.com/office/drawing/2014/main" id="{8D932A71-BE18-4665-1897-54D7BF06A4E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5" name="Straight Connector 1044">
                <a:extLst>
                  <a:ext uri="{FF2B5EF4-FFF2-40B4-BE49-F238E27FC236}">
                    <a16:creationId xmlns:a16="http://schemas.microsoft.com/office/drawing/2014/main" id="{11927D5C-B1AF-BDEB-2BC1-0DA07910150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DEEAECD2-247A-6DCB-E682-E6A185329FE2}"/>
                </a:ext>
              </a:extLst>
            </p:cNvPr>
            <p:cNvGrpSpPr/>
            <p:nvPr/>
          </p:nvGrpSpPr>
          <p:grpSpPr>
            <a:xfrm>
              <a:off x="3720951" y="4662252"/>
              <a:ext cx="1080001" cy="319498"/>
              <a:chOff x="447867" y="6400802"/>
              <a:chExt cx="1080001" cy="359954"/>
            </a:xfrm>
          </p:grpSpPr>
          <p:sp>
            <p:nvSpPr>
              <p:cNvPr id="1030" name="Rectangle 1029">
                <a:extLst>
                  <a:ext uri="{FF2B5EF4-FFF2-40B4-BE49-F238E27FC236}">
                    <a16:creationId xmlns:a16="http://schemas.microsoft.com/office/drawing/2014/main" id="{D32F001A-5501-0BE1-96A7-0B4F0F658AC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3" name="Straight Connector 1042">
                <a:extLst>
                  <a:ext uri="{FF2B5EF4-FFF2-40B4-BE49-F238E27FC236}">
                    <a16:creationId xmlns:a16="http://schemas.microsoft.com/office/drawing/2014/main" id="{D1608466-A098-70E0-2850-2F7DE366011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E184F1E-76A2-4DD3-4E64-0E8D9051867C}"/>
                </a:ext>
              </a:extLst>
            </p:cNvPr>
            <p:cNvGrpSpPr/>
            <p:nvPr/>
          </p:nvGrpSpPr>
          <p:grpSpPr>
            <a:xfrm>
              <a:off x="5022296" y="4662247"/>
              <a:ext cx="1080001" cy="319498"/>
              <a:chOff x="447867" y="6400802"/>
              <a:chExt cx="1080001" cy="359954"/>
            </a:xfrm>
          </p:grpSpPr>
          <p:sp>
            <p:nvSpPr>
              <p:cNvPr id="61" name="Rectangle 60">
                <a:extLst>
                  <a:ext uri="{FF2B5EF4-FFF2-40B4-BE49-F238E27FC236}">
                    <a16:creationId xmlns:a16="http://schemas.microsoft.com/office/drawing/2014/main" id="{16087904-71AB-718E-D566-1C49C165DAEB}"/>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2" name="Straight Connector 61">
                <a:extLst>
                  <a:ext uri="{FF2B5EF4-FFF2-40B4-BE49-F238E27FC236}">
                    <a16:creationId xmlns:a16="http://schemas.microsoft.com/office/drawing/2014/main" id="{C60A4C62-1595-EBCF-1664-D9D3667DC7F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51678DD1-6CDF-1548-B145-6F5D46406400}"/>
                </a:ext>
              </a:extLst>
            </p:cNvPr>
            <p:cNvGrpSpPr/>
            <p:nvPr/>
          </p:nvGrpSpPr>
          <p:grpSpPr>
            <a:xfrm>
              <a:off x="6323641" y="4662242"/>
              <a:ext cx="1080001" cy="319498"/>
              <a:chOff x="447867" y="6400802"/>
              <a:chExt cx="1080001" cy="359954"/>
            </a:xfrm>
          </p:grpSpPr>
          <p:sp>
            <p:nvSpPr>
              <p:cNvPr id="59" name="Rectangle 58">
                <a:extLst>
                  <a:ext uri="{FF2B5EF4-FFF2-40B4-BE49-F238E27FC236}">
                    <a16:creationId xmlns:a16="http://schemas.microsoft.com/office/drawing/2014/main" id="{59F74E71-DE36-AF68-CABD-376A3F1B9144}"/>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60" name="Straight Connector 59">
                <a:extLst>
                  <a:ext uri="{FF2B5EF4-FFF2-40B4-BE49-F238E27FC236}">
                    <a16:creationId xmlns:a16="http://schemas.microsoft.com/office/drawing/2014/main" id="{6289AA0A-6530-ED2A-9803-1AAFD7E2965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97D24FB-3856-FBC1-32C2-E0C7E8A6DDE2}"/>
                </a:ext>
              </a:extLst>
            </p:cNvPr>
            <p:cNvGrpSpPr/>
            <p:nvPr/>
          </p:nvGrpSpPr>
          <p:grpSpPr>
            <a:xfrm>
              <a:off x="7624986" y="4662231"/>
              <a:ext cx="1149696" cy="328790"/>
              <a:chOff x="447867" y="6400802"/>
              <a:chExt cx="1149696" cy="370423"/>
            </a:xfrm>
          </p:grpSpPr>
          <p:sp>
            <p:nvSpPr>
              <p:cNvPr id="57" name="Rectangle 56">
                <a:extLst>
                  <a:ext uri="{FF2B5EF4-FFF2-40B4-BE49-F238E27FC236}">
                    <a16:creationId xmlns:a16="http://schemas.microsoft.com/office/drawing/2014/main" id="{BA3E0AA7-FA73-EADA-AAF2-6F1A8FC6AC82}"/>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C78021B3-E7E8-700F-8653-20B31DFD8E1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7190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4F5F61EC-1FDE-0C1D-C965-03D1EB2111C6}"/>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8B74FBF1-07E4-E3F1-118D-422A3C39D25F}"/>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155D1CDC-BB05-5390-9156-D73D0316014B}"/>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7F0B77CF-4D45-D73A-E90B-9750BD6F6AE8}"/>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738DF166-EEDD-79C3-E0E2-B293ACBAE333}"/>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DE957C48-6474-C942-BD67-0511A40241AF}"/>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72B265EE-9127-D4F8-7555-4F74B7EB9F61}"/>
              </a:ext>
            </a:extLst>
          </p:cNvPr>
          <p:cNvSpPr txBox="1"/>
          <p:nvPr/>
        </p:nvSpPr>
        <p:spPr>
          <a:xfrm>
            <a:off x="864452" y="743027"/>
            <a:ext cx="6035815" cy="36088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South Dakota Counties with the Highest Share of Dual-Eligible Medicare Members</a:t>
            </a:r>
            <a:endParaRPr lang="en-US">
              <a:solidFill>
                <a:schemeClr val="bg1">
                  <a:lumMod val="50000"/>
                </a:schemeClr>
              </a:solidFill>
            </a:endParaRPr>
          </a:p>
        </p:txBody>
      </p:sp>
      <p:pic>
        <p:nvPicPr>
          <p:cNvPr id="2" name="Picture 2" descr="Wellmark® - Apps on Google Play">
            <a:extLst>
              <a:ext uri="{FF2B5EF4-FFF2-40B4-BE49-F238E27FC236}">
                <a16:creationId xmlns:a16="http://schemas.microsoft.com/office/drawing/2014/main" id="{8C33863B-80D4-5ED4-135F-60A186F44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60131299-4ECE-C009-5355-B827D9B3B788}"/>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9EE5A11F-9E8D-4FA3-1A8E-0E13C7F5A643}"/>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23E65722-DA0E-16B0-5805-4A5BA51F0EB9}"/>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CEC3410F-95A4-F31E-77E2-CE986C28A6B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3D983BE5-A38A-926E-F927-376EC42F1B50}"/>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5E955923-B7F5-290C-4E16-F1F455613C3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DDED1F97-FCB1-5076-0413-D9D78420417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EE3B4C2B-78C2-165A-B522-EC7FA3A64DC8}"/>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9AB6684D-E95D-84B1-A72E-FD1A11B4C16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5274CB84-AEBF-05FB-2C25-BB390839486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41333617-F4BC-7978-9149-3F99C9194FD4}"/>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4E664947-58DB-07BE-D413-D041D0EDEA29}"/>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36DE6C25-1C52-4823-1E02-35264DBDB20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AF0678CF-E64A-3EEA-6366-EC3B3E4ADFFE}"/>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70598A0F-DFA2-0E60-5528-0A6AC1251D5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8748A916-47CB-4242-1A9A-82B96ADAF3F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C3545C50-BD9C-FBAE-D9EB-368A8713D836}"/>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709273DC-444B-3BAD-9B39-D03BB6F87FA0}"/>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84AEFFCE-59FA-A3CF-9A9C-26292BDD3A5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5" name="Picture 4" descr="A map of the state of south dakota&#10;&#10;AI-generated content may be incorrect.">
            <a:extLst>
              <a:ext uri="{FF2B5EF4-FFF2-40B4-BE49-F238E27FC236}">
                <a16:creationId xmlns:a16="http://schemas.microsoft.com/office/drawing/2014/main" id="{D6D56138-BEB8-4CC4-111A-3083F80FEA40}"/>
              </a:ext>
            </a:extLst>
          </p:cNvPr>
          <p:cNvPicPr>
            <a:picLocks noChangeAspect="1"/>
          </p:cNvPicPr>
          <p:nvPr/>
        </p:nvPicPr>
        <p:blipFill>
          <a:blip r:embed="rId4"/>
          <a:stretch>
            <a:fillRect/>
          </a:stretch>
        </p:blipFill>
        <p:spPr>
          <a:xfrm>
            <a:off x="485522" y="1103201"/>
            <a:ext cx="5553160" cy="2567898"/>
          </a:xfrm>
          <a:prstGeom prst="rect">
            <a:avLst/>
          </a:prstGeom>
        </p:spPr>
      </p:pic>
      <p:sp>
        <p:nvSpPr>
          <p:cNvPr id="3" name="TextBox 2">
            <a:extLst>
              <a:ext uri="{FF2B5EF4-FFF2-40B4-BE49-F238E27FC236}">
                <a16:creationId xmlns:a16="http://schemas.microsoft.com/office/drawing/2014/main" id="{0248C5EF-752E-4D3E-7DA2-0AEE13F9F07F}"/>
              </a:ext>
            </a:extLst>
          </p:cNvPr>
          <p:cNvSpPr txBox="1"/>
          <p:nvPr/>
        </p:nvSpPr>
        <p:spPr>
          <a:xfrm>
            <a:off x="6260201" y="1771650"/>
            <a:ext cx="274320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000"/>
              <a:t>Counties like Todd (38%), Oglala Lakota (36%), and Buffalo (35%) have the highest percentages of dual-eligible residents, these are also counties on Native American reservations.</a:t>
            </a:r>
          </a:p>
          <a:p>
            <a:endParaRPr lang="en-IN" sz="1000"/>
          </a:p>
          <a:p>
            <a:r>
              <a:rPr lang="en-US" sz="1000"/>
              <a:t>Central counties like Dewey, Mellette, Corson, and Ziebach also show elevated rates (26–27%), reinforcing the trend that rural and reservation areas face higher dual-eligibility needs.</a:t>
            </a:r>
          </a:p>
        </p:txBody>
      </p:sp>
    </p:spTree>
    <p:extLst>
      <p:ext uri="{BB962C8B-B14F-4D97-AF65-F5344CB8AC3E}">
        <p14:creationId xmlns:p14="http://schemas.microsoft.com/office/powerpoint/2010/main" val="1234421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C3D64E55-CF2D-4956-5EFE-D0E640834819}"/>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5997397A-A07C-970F-5D3C-445C4FA938DF}"/>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0023D7AE-2141-BDFF-9CFB-5535DA132F08}"/>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D0304E17-D6B2-F44F-2C59-730CF49D0807}"/>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D9311482-15D4-A3F0-158C-6AA5B6927C7F}"/>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36E7BC85-C80D-371C-D7B6-099F0D5847B7}"/>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44C5F603-36AC-F0AC-B79C-E32297EDD30B}"/>
              </a:ext>
            </a:extLst>
          </p:cNvPr>
          <p:cNvSpPr txBox="1"/>
          <p:nvPr/>
        </p:nvSpPr>
        <p:spPr>
          <a:xfrm>
            <a:off x="156399" y="854292"/>
            <a:ext cx="6035815" cy="36088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Iowa Counties with the Highest Share of Dual-Eligible Medicare Members</a:t>
            </a:r>
            <a:endParaRPr lang="en-US">
              <a:solidFill>
                <a:schemeClr val="bg1">
                  <a:lumMod val="50000"/>
                </a:schemeClr>
              </a:solidFill>
            </a:endParaRPr>
          </a:p>
        </p:txBody>
      </p:sp>
      <p:pic>
        <p:nvPicPr>
          <p:cNvPr id="2" name="Picture 2" descr="Wellmark® - Apps on Google Play">
            <a:extLst>
              <a:ext uri="{FF2B5EF4-FFF2-40B4-BE49-F238E27FC236}">
                <a16:creationId xmlns:a16="http://schemas.microsoft.com/office/drawing/2014/main" id="{5B845C35-6AE4-CC8B-9CA4-4A3DC75727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EB7DD8F1-F797-7242-C9AE-027629C49B6B}"/>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F8579269-6C48-D5F1-97A9-5B5294E1E136}"/>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508240A2-0E49-E3F8-F543-8EA715670D4F}"/>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DBAABCCD-353B-044A-5F89-F507D4EAEE7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AC57617A-BDA2-36B7-873C-58EB3ECE3DEB}"/>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7216CAFB-4592-C121-A096-09E9BA74CFB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11EF15E7-4FBC-75D0-51D5-E4C0762B8C2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5C3660C0-78CC-E4F8-1745-95531E45DF84}"/>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285CCEB4-062E-D71B-0676-FD107C9A6DA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BC27089D-497B-CD0C-A6E9-C44A589F197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968CAB55-B49E-51D7-FA16-98DADAB129F9}"/>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CAC42713-A121-4D4E-3B0E-97C2E451F41E}"/>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93BB3D25-3CCA-42A4-1205-FB0DE6BFE7A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946C04E1-499B-412C-5297-7625C668ECB6}"/>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924975EB-FD2F-0C1F-1770-8C689E158EA3}"/>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F641586B-DD99-55BC-E1B8-6BC91B635C7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7AD0E3AC-2853-ECD2-B0E0-134FB07E7204}"/>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B964E3B6-7D0E-E35E-17A5-E5BAB3820E63}"/>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3E5ACBA0-58A0-AD89-BAF6-53F7B723319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 name="Picture 3" descr="A map of the state of iowa&#10;&#10;AI-generated content may be incorrect.">
            <a:extLst>
              <a:ext uri="{FF2B5EF4-FFF2-40B4-BE49-F238E27FC236}">
                <a16:creationId xmlns:a16="http://schemas.microsoft.com/office/drawing/2014/main" id="{B8515A9D-563C-A7F7-6BEC-0E5D32A51954}"/>
              </a:ext>
            </a:extLst>
          </p:cNvPr>
          <p:cNvPicPr>
            <a:picLocks noChangeAspect="1"/>
          </p:cNvPicPr>
          <p:nvPr/>
        </p:nvPicPr>
        <p:blipFill>
          <a:blip r:embed="rId4"/>
          <a:stretch>
            <a:fillRect/>
          </a:stretch>
        </p:blipFill>
        <p:spPr>
          <a:xfrm>
            <a:off x="268049" y="1215898"/>
            <a:ext cx="5922359" cy="2706646"/>
          </a:xfrm>
          <a:prstGeom prst="rect">
            <a:avLst/>
          </a:prstGeom>
        </p:spPr>
      </p:pic>
      <p:sp>
        <p:nvSpPr>
          <p:cNvPr id="3" name="TextBox 2">
            <a:extLst>
              <a:ext uri="{FF2B5EF4-FFF2-40B4-BE49-F238E27FC236}">
                <a16:creationId xmlns:a16="http://schemas.microsoft.com/office/drawing/2014/main" id="{4A6C9FFD-58AF-15AD-F332-7EAC0B331AA1}"/>
              </a:ext>
            </a:extLst>
          </p:cNvPr>
          <p:cNvSpPr txBox="1"/>
          <p:nvPr/>
        </p:nvSpPr>
        <p:spPr>
          <a:xfrm>
            <a:off x="6654687" y="1215323"/>
            <a:ext cx="222733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Highest dual-eligible shares are:</a:t>
            </a:r>
            <a:endParaRPr lang="en-US"/>
          </a:p>
          <a:p>
            <a:pPr indent="-457200">
              <a:buFont typeface="Courier New"/>
              <a:buChar char="•"/>
            </a:pPr>
            <a:r>
              <a:rPr lang="en-US" sz="1000"/>
              <a:t>Wapello (21%)</a:t>
            </a:r>
          </a:p>
          <a:p>
            <a:pPr indent="-457200">
              <a:buFont typeface="Courier New"/>
              <a:buChar char="•"/>
            </a:pPr>
            <a:r>
              <a:rPr lang="en-US" sz="1000"/>
              <a:t>Appanoose (20%)</a:t>
            </a:r>
          </a:p>
          <a:p>
            <a:pPr indent="-457200">
              <a:buFont typeface="Courier New"/>
              <a:buChar char="•"/>
            </a:pPr>
            <a:r>
              <a:rPr lang="en-US" sz="1000"/>
              <a:t>Woodbury, Page (19%)</a:t>
            </a:r>
          </a:p>
          <a:p>
            <a:r>
              <a:rPr lang="en-US" sz="1000"/>
              <a:t>In contrast, South Dakota’s top counties (Todd, Oglala Lakota, Buffalo) range from 35–38%, showing much higher concentrations—especially in tribal and rural regions.</a:t>
            </a:r>
          </a:p>
          <a:p>
            <a:endParaRPr lang="en-US" sz="1000"/>
          </a:p>
          <a:p>
            <a:r>
              <a:rPr lang="en-US" sz="1000"/>
              <a:t>Higher shares are mostly seen in:</a:t>
            </a:r>
            <a:endParaRPr lang="en-US"/>
          </a:p>
          <a:p>
            <a:pPr marL="171450" indent="-171450">
              <a:buChar char="•"/>
            </a:pPr>
            <a:r>
              <a:rPr lang="en-US" sz="1000"/>
              <a:t>Southern counties near Missouri (Wapello, Appanoose, Decatur, Page)</a:t>
            </a:r>
            <a:endParaRPr lang="en-US"/>
          </a:p>
          <a:p>
            <a:pPr marL="171450" indent="-171450">
              <a:buChar char="•"/>
            </a:pPr>
            <a:r>
              <a:rPr lang="en-US" sz="1000"/>
              <a:t>Urban or semi-urban counties with lower socioeconomic indicators (Woodbury [Sioux City], Black Hawk [Waterloo])</a:t>
            </a:r>
            <a:endParaRPr lang="en-US"/>
          </a:p>
          <a:p>
            <a:endParaRPr lang="en-US" sz="1000"/>
          </a:p>
        </p:txBody>
      </p:sp>
    </p:spTree>
    <p:extLst>
      <p:ext uri="{BB962C8B-B14F-4D97-AF65-F5344CB8AC3E}">
        <p14:creationId xmlns:p14="http://schemas.microsoft.com/office/powerpoint/2010/main" val="204656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563927A7-C66A-9D43-A5D6-2A4124660472}"/>
            </a:ext>
          </a:extLst>
        </p:cNvPr>
        <p:cNvGrpSpPr/>
        <p:nvPr/>
      </p:nvGrpSpPr>
      <p:grpSpPr>
        <a:xfrm>
          <a:off x="0" y="0"/>
          <a:ext cx="0" cy="0"/>
          <a:chOff x="0" y="0"/>
          <a:chExt cx="0" cy="0"/>
        </a:xfrm>
      </p:grpSpPr>
      <p:sp>
        <p:nvSpPr>
          <p:cNvPr id="10" name="Google Shape;360;p36">
            <a:extLst>
              <a:ext uri="{FF2B5EF4-FFF2-40B4-BE49-F238E27FC236}">
                <a16:creationId xmlns:a16="http://schemas.microsoft.com/office/drawing/2014/main" id="{421BB045-B028-5A41-5B96-8EE41B97295E}"/>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C216FE9A-FFF5-7512-C3AF-B3638C51E9B5}"/>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9B8C12FB-E949-C300-E3BB-E5A398F60FE5}"/>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368F7CBC-92C8-FEC0-DD7D-A18BCDE1D9A4}"/>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AE547C98-D465-8C83-C1E9-F74BD217A9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BFD4308E-5FF7-318D-E740-2B196BDA79DA}"/>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564B9067-4FE7-2D59-CDC1-C9C0B94E419D}"/>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D65BC88D-33EF-00CA-2759-49B52CD3885A}"/>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55D64DEF-9877-6CDA-4E0E-B55F91B05AD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B21C19F-E3A4-1A25-ADE8-58659BC3E1CA}"/>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899230E2-C93A-A96C-6528-CC5DBECC986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392C953A-51EF-C3E7-9FBA-039333E2F58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59DA449-DF7C-7436-AC00-3EEF1B564D36}"/>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5C459CB2-F410-9D2A-350C-87AA276B9A6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6CD93548-A6F8-949E-6128-1DF54A9A93E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C3FD2D4-74F4-82DA-0FEC-A52C9A9ED7B8}"/>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D9FA8B2A-BB5C-D1B3-362D-95A766597255}"/>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ED0624C3-1EDA-9350-15FC-0DAD282FA53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BB172D6-6D20-FAC0-B712-9E8317A4CB84}"/>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36C8B73E-0E8F-BDD2-ED5E-28AC0DD9E5D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DBE9CA71-50AC-01D7-334A-BD0B1952E34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03E52F1-F9A9-6DFF-A7CE-09A6E72082E2}"/>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672E8427-68DF-76C4-5E0D-8AE906C20146}"/>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D1D8297-ED59-24E2-366D-FBF85781CA3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screenshot of a computer&#10;&#10;AI-generated content may be incorrect.">
            <a:extLst>
              <a:ext uri="{FF2B5EF4-FFF2-40B4-BE49-F238E27FC236}">
                <a16:creationId xmlns:a16="http://schemas.microsoft.com/office/drawing/2014/main" id="{26D3DD29-D7DB-B270-201A-7CA603B05404}"/>
              </a:ext>
            </a:extLst>
          </p:cNvPr>
          <p:cNvPicPr>
            <a:picLocks noChangeAspect="1"/>
          </p:cNvPicPr>
          <p:nvPr/>
        </p:nvPicPr>
        <p:blipFill>
          <a:blip r:embed="rId4"/>
          <a:stretch>
            <a:fillRect/>
          </a:stretch>
        </p:blipFill>
        <p:spPr>
          <a:xfrm>
            <a:off x="429472" y="956125"/>
            <a:ext cx="4592824" cy="3326649"/>
          </a:xfrm>
          <a:prstGeom prst="rect">
            <a:avLst/>
          </a:prstGeom>
        </p:spPr>
      </p:pic>
      <p:pic>
        <p:nvPicPr>
          <p:cNvPr id="5" name="Picture 4" descr="A graph of residuals&#10;&#10;AI-generated content may be incorrect.">
            <a:extLst>
              <a:ext uri="{FF2B5EF4-FFF2-40B4-BE49-F238E27FC236}">
                <a16:creationId xmlns:a16="http://schemas.microsoft.com/office/drawing/2014/main" id="{9634CEA7-D129-27F8-2A9C-4A56A3C6F056}"/>
              </a:ext>
            </a:extLst>
          </p:cNvPr>
          <p:cNvPicPr>
            <a:picLocks noChangeAspect="1"/>
          </p:cNvPicPr>
          <p:nvPr/>
        </p:nvPicPr>
        <p:blipFill>
          <a:blip r:embed="rId5"/>
          <a:stretch>
            <a:fillRect/>
          </a:stretch>
        </p:blipFill>
        <p:spPr>
          <a:xfrm>
            <a:off x="4798855" y="2072475"/>
            <a:ext cx="4310510" cy="2052761"/>
          </a:xfrm>
          <a:prstGeom prst="rect">
            <a:avLst/>
          </a:prstGeom>
        </p:spPr>
      </p:pic>
      <p:sp>
        <p:nvSpPr>
          <p:cNvPr id="7" name="TextBox 6">
            <a:extLst>
              <a:ext uri="{FF2B5EF4-FFF2-40B4-BE49-F238E27FC236}">
                <a16:creationId xmlns:a16="http://schemas.microsoft.com/office/drawing/2014/main" id="{16FCD918-630D-9660-329D-8B7FD8C45107}"/>
              </a:ext>
            </a:extLst>
          </p:cNvPr>
          <p:cNvSpPr txBox="1"/>
          <p:nvPr/>
        </p:nvSpPr>
        <p:spPr>
          <a:xfrm>
            <a:off x="429017" y="675623"/>
            <a:ext cx="35887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7F7F7F"/>
                </a:solidFill>
                <a:latin typeface="Roboto"/>
                <a:ea typeface="Roboto"/>
                <a:cs typeface="Roboto"/>
              </a:rPr>
              <a:t>Regression: Dual Eligibility vs Demographics</a:t>
            </a:r>
            <a:endParaRPr lang="en-US"/>
          </a:p>
        </p:txBody>
      </p:sp>
      <p:sp>
        <p:nvSpPr>
          <p:cNvPr id="14" name="Google Shape;344;p36">
            <a:extLst>
              <a:ext uri="{FF2B5EF4-FFF2-40B4-BE49-F238E27FC236}">
                <a16:creationId xmlns:a16="http://schemas.microsoft.com/office/drawing/2014/main" id="{852C83F4-9340-CD54-0DDC-BBD9B0CEF978}"/>
              </a:ext>
            </a:extLst>
          </p:cNvPr>
          <p:cNvSpPr txBox="1">
            <a:spLocks/>
          </p:cNvSpPr>
          <p:nvPr/>
        </p:nvSpPr>
        <p:spPr>
          <a:xfrm>
            <a:off x="198869" y="161744"/>
            <a:ext cx="7426117" cy="4195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utfit"/>
              <a:buNone/>
              <a:defRPr sz="36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2pPr>
            <a:lvl3pPr marR="0" lvl="2"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3pPr>
            <a:lvl4pPr marR="0" lvl="3"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4pPr>
            <a:lvl5pPr marR="0" lvl="4"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5pPr>
            <a:lvl6pPr marR="0" lvl="5"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6pPr>
            <a:lvl7pPr marR="0" lvl="6"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7pPr>
            <a:lvl8pPr marR="0" lvl="7"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8pPr>
            <a:lvl9pPr marR="0" lvl="8"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9pPr>
          </a:lstStyle>
          <a:p>
            <a:r>
              <a:rPr lang="en-US" sz="2400"/>
              <a:t>Geographic &amp; Sociographic Trends in Dual Eligibility </a:t>
            </a:r>
            <a:endParaRPr lang="en-US"/>
          </a:p>
        </p:txBody>
      </p:sp>
    </p:spTree>
    <p:extLst>
      <p:ext uri="{BB962C8B-B14F-4D97-AF65-F5344CB8AC3E}">
        <p14:creationId xmlns:p14="http://schemas.microsoft.com/office/powerpoint/2010/main" val="137134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633052" y="1102605"/>
            <a:ext cx="4797723"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48.9%</a:t>
            </a:r>
            <a:endParaRPr dirty="0"/>
          </a:p>
        </p:txBody>
      </p:sp>
      <p:sp>
        <p:nvSpPr>
          <p:cNvPr id="405" name="Google Shape;405;p39"/>
          <p:cNvSpPr txBox="1">
            <a:spLocks noGrp="1"/>
          </p:cNvSpPr>
          <p:nvPr>
            <p:ph type="subTitle" idx="1"/>
          </p:nvPr>
        </p:nvSpPr>
        <p:spPr>
          <a:xfrm>
            <a:off x="3586523" y="2264030"/>
            <a:ext cx="2484662"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Increase in Iowa's dual-eligible population since 2020</a:t>
            </a:r>
            <a:endParaRPr dirty="0"/>
          </a:p>
        </p:txBody>
      </p:sp>
      <p:cxnSp>
        <p:nvCxnSpPr>
          <p:cNvPr id="424" name="Google Shape;424;p39"/>
          <p:cNvCxnSpPr/>
          <p:nvPr/>
        </p:nvCxnSpPr>
        <p:spPr>
          <a:xfrm>
            <a:off x="3967400" y="1102593"/>
            <a:ext cx="3735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404;p39">
            <a:extLst>
              <a:ext uri="{FF2B5EF4-FFF2-40B4-BE49-F238E27FC236}">
                <a16:creationId xmlns:a16="http://schemas.microsoft.com/office/drawing/2014/main" id="{E19A7B53-B42D-C148-52CF-DB5C4F4C7FE2}"/>
              </a:ext>
            </a:extLst>
          </p:cNvPr>
          <p:cNvSpPr txBox="1">
            <a:spLocks/>
          </p:cNvSpPr>
          <p:nvPr/>
        </p:nvSpPr>
        <p:spPr>
          <a:xfrm>
            <a:off x="6577828" y="1095512"/>
            <a:ext cx="2310998" cy="116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utfit"/>
              <a:buNone/>
              <a:defRPr sz="6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500"/>
              <a:buFont typeface="Outfit Medium"/>
              <a:buNone/>
              <a:defRPr sz="3500" b="0" i="0" u="none" strike="noStrike" cap="none">
                <a:solidFill>
                  <a:schemeClr val="dk1"/>
                </a:solidFill>
                <a:latin typeface="Outfit Medium"/>
                <a:ea typeface="Outfit Medium"/>
                <a:cs typeface="Outfit Medium"/>
                <a:sym typeface="Outfit Medium"/>
              </a:defRPr>
            </a:lvl9pPr>
          </a:lstStyle>
          <a:p>
            <a:r>
              <a:rPr lang="en-IN" dirty="0"/>
              <a:t>$2.6B</a:t>
            </a:r>
            <a:endParaRPr lang="en" dirty="0"/>
          </a:p>
        </p:txBody>
      </p:sp>
      <p:sp>
        <p:nvSpPr>
          <p:cNvPr id="4" name="Google Shape;405;p39">
            <a:extLst>
              <a:ext uri="{FF2B5EF4-FFF2-40B4-BE49-F238E27FC236}">
                <a16:creationId xmlns:a16="http://schemas.microsoft.com/office/drawing/2014/main" id="{E40C6B31-3066-0CA1-83A4-14B73BBE647E}"/>
              </a:ext>
            </a:extLst>
          </p:cNvPr>
          <p:cNvSpPr txBox="1">
            <a:spLocks/>
          </p:cNvSpPr>
          <p:nvPr/>
        </p:nvSpPr>
        <p:spPr>
          <a:xfrm>
            <a:off x="6256257" y="2322686"/>
            <a:ext cx="2634679" cy="1692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r>
              <a:rPr lang="en-IN"/>
              <a:t>     </a:t>
            </a:r>
            <a:r>
              <a:rPr lang="en-IN" dirty="0"/>
              <a:t>Estimated increase in Medicaid costs by 2030 if current trend continues</a:t>
            </a:r>
          </a:p>
        </p:txBody>
      </p:sp>
      <p:cxnSp>
        <p:nvCxnSpPr>
          <p:cNvPr id="5" name="Google Shape;424;p39">
            <a:extLst>
              <a:ext uri="{FF2B5EF4-FFF2-40B4-BE49-F238E27FC236}">
                <a16:creationId xmlns:a16="http://schemas.microsoft.com/office/drawing/2014/main" id="{6FE1A32B-D346-79C9-E9C3-36E9B9428B8F}"/>
              </a:ext>
            </a:extLst>
          </p:cNvPr>
          <p:cNvCxnSpPr/>
          <p:nvPr/>
        </p:nvCxnSpPr>
        <p:spPr>
          <a:xfrm>
            <a:off x="6682253" y="1095500"/>
            <a:ext cx="373500" cy="0"/>
          </a:xfrm>
          <a:prstGeom prst="straightConnector1">
            <a:avLst/>
          </a:prstGeom>
          <a:noFill/>
          <a:ln w="19050" cap="flat" cmpd="sng">
            <a:solidFill>
              <a:schemeClr val="dk1"/>
            </a:solidFill>
            <a:prstDash val="solid"/>
            <a:round/>
            <a:headEnd type="none" w="med" len="med"/>
            <a:tailEnd type="none" w="med" len="med"/>
          </a:ln>
        </p:spPr>
      </p:cxnSp>
      <p:pic>
        <p:nvPicPr>
          <p:cNvPr id="8" name="Picture 2" descr="Wellmark® - Apps on Google Play">
            <a:extLst>
              <a:ext uri="{FF2B5EF4-FFF2-40B4-BE49-F238E27FC236}">
                <a16:creationId xmlns:a16="http://schemas.microsoft.com/office/drawing/2014/main" id="{94DDFB29-93BF-9FF5-1087-2061CF0872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25035" y="0"/>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oogle Shape;347;p36">
            <a:extLst>
              <a:ext uri="{FF2B5EF4-FFF2-40B4-BE49-F238E27FC236}">
                <a16:creationId xmlns:a16="http://schemas.microsoft.com/office/drawing/2014/main" id="{7E5AEE65-F785-6BFF-1FF1-C093788022F5}"/>
              </a:ext>
            </a:extLst>
          </p:cNvPr>
          <p:cNvGrpSpPr/>
          <p:nvPr/>
        </p:nvGrpSpPr>
        <p:grpSpPr>
          <a:xfrm>
            <a:off x="-774499" y="-610327"/>
            <a:ext cx="4296157" cy="6114331"/>
            <a:chOff x="5115337" y="-536801"/>
            <a:chExt cx="4296157" cy="6114331"/>
          </a:xfrm>
        </p:grpSpPr>
        <p:sp>
          <p:nvSpPr>
            <p:cNvPr id="30" name="Google Shape;348;p36">
              <a:extLst>
                <a:ext uri="{FF2B5EF4-FFF2-40B4-BE49-F238E27FC236}">
                  <a16:creationId xmlns:a16="http://schemas.microsoft.com/office/drawing/2014/main" id="{9F2486F1-FC28-C3AC-0C45-FCF6908DC894}"/>
                </a:ext>
              </a:extLst>
            </p:cNvPr>
            <p:cNvSpPr/>
            <p:nvPr/>
          </p:nvSpPr>
          <p:spPr>
            <a:xfrm rot="10800000" flipH="1">
              <a:off x="8572784" y="-53680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9;p36">
              <a:extLst>
                <a:ext uri="{FF2B5EF4-FFF2-40B4-BE49-F238E27FC236}">
                  <a16:creationId xmlns:a16="http://schemas.microsoft.com/office/drawing/2014/main" id="{636359C9-9A1B-B048-0691-5A98B235416E}"/>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0;p36">
              <a:extLst>
                <a:ext uri="{FF2B5EF4-FFF2-40B4-BE49-F238E27FC236}">
                  <a16:creationId xmlns:a16="http://schemas.microsoft.com/office/drawing/2014/main" id="{8045BB42-A07D-F672-08A6-1EC900680161}"/>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51;p36">
              <a:extLst>
                <a:ext uri="{FF2B5EF4-FFF2-40B4-BE49-F238E27FC236}">
                  <a16:creationId xmlns:a16="http://schemas.microsoft.com/office/drawing/2014/main" id="{73AE77AE-5A3B-D779-BBFF-B40DF9590343}"/>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3;p36">
              <a:extLst>
                <a:ext uri="{FF2B5EF4-FFF2-40B4-BE49-F238E27FC236}">
                  <a16:creationId xmlns:a16="http://schemas.microsoft.com/office/drawing/2014/main" id="{0909F9F4-5678-28B8-2603-2245FB62FD85}"/>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p36">
              <a:extLst>
                <a:ext uri="{FF2B5EF4-FFF2-40B4-BE49-F238E27FC236}">
                  <a16:creationId xmlns:a16="http://schemas.microsoft.com/office/drawing/2014/main" id="{A912BDA4-725C-5700-7150-513EFEF4EDB7}"/>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5;p36">
              <a:extLst>
                <a:ext uri="{FF2B5EF4-FFF2-40B4-BE49-F238E27FC236}">
                  <a16:creationId xmlns:a16="http://schemas.microsoft.com/office/drawing/2014/main" id="{A6B402C6-2644-F36B-9CD1-1FE5F354D5F5}"/>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6;p36">
              <a:extLst>
                <a:ext uri="{FF2B5EF4-FFF2-40B4-BE49-F238E27FC236}">
                  <a16:creationId xmlns:a16="http://schemas.microsoft.com/office/drawing/2014/main" id="{02E53D38-34BF-2DE9-EDB4-EDD6354B07A8}"/>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7;p36">
              <a:extLst>
                <a:ext uri="{FF2B5EF4-FFF2-40B4-BE49-F238E27FC236}">
                  <a16:creationId xmlns:a16="http://schemas.microsoft.com/office/drawing/2014/main" id="{9513EBC5-A081-1279-321C-F288FD2F52D3}"/>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8;p36">
              <a:extLst>
                <a:ext uri="{FF2B5EF4-FFF2-40B4-BE49-F238E27FC236}">
                  <a16:creationId xmlns:a16="http://schemas.microsoft.com/office/drawing/2014/main" id="{27B1B9E3-83EB-F0DC-A6AF-7C77189E87F9}"/>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p36">
              <a:extLst>
                <a:ext uri="{FF2B5EF4-FFF2-40B4-BE49-F238E27FC236}">
                  <a16:creationId xmlns:a16="http://schemas.microsoft.com/office/drawing/2014/main" id="{3C09B69E-1403-D74D-2C13-6864E28975CE}"/>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p36">
              <a:extLst>
                <a:ext uri="{FF2B5EF4-FFF2-40B4-BE49-F238E27FC236}">
                  <a16:creationId xmlns:a16="http://schemas.microsoft.com/office/drawing/2014/main" id="{1EBCDA93-CA46-167C-5E6E-C1B678C6F6FF}"/>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79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p36">
              <a:extLst>
                <a:ext uri="{FF2B5EF4-FFF2-40B4-BE49-F238E27FC236}">
                  <a16:creationId xmlns:a16="http://schemas.microsoft.com/office/drawing/2014/main" id="{4A588EA0-9275-1CE6-05F3-26B15AF3A7D0}"/>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3;p36">
              <a:extLst>
                <a:ext uri="{FF2B5EF4-FFF2-40B4-BE49-F238E27FC236}">
                  <a16:creationId xmlns:a16="http://schemas.microsoft.com/office/drawing/2014/main" id="{818D256D-92F3-9BB2-219A-BF9BB9384000}"/>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4;p36">
              <a:extLst>
                <a:ext uri="{FF2B5EF4-FFF2-40B4-BE49-F238E27FC236}">
                  <a16:creationId xmlns:a16="http://schemas.microsoft.com/office/drawing/2014/main" id="{1AC301A5-4A6F-1565-3BEA-CDA424DA07B3}"/>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5;p36">
              <a:extLst>
                <a:ext uri="{FF2B5EF4-FFF2-40B4-BE49-F238E27FC236}">
                  <a16:creationId xmlns:a16="http://schemas.microsoft.com/office/drawing/2014/main" id="{B4C832BD-48C0-59CC-1546-439C957E3CA4}"/>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6;p36">
              <a:extLst>
                <a:ext uri="{FF2B5EF4-FFF2-40B4-BE49-F238E27FC236}">
                  <a16:creationId xmlns:a16="http://schemas.microsoft.com/office/drawing/2014/main" id="{26A897B2-632D-6A82-8B14-C396F63D189D}"/>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54;p36">
            <a:extLst>
              <a:ext uri="{FF2B5EF4-FFF2-40B4-BE49-F238E27FC236}">
                <a16:creationId xmlns:a16="http://schemas.microsoft.com/office/drawing/2014/main" id="{530F037C-9856-2D8C-B1D8-9DBC342C5683}"/>
              </a:ext>
            </a:extLst>
          </p:cNvPr>
          <p:cNvSpPr/>
          <p:nvPr/>
        </p:nvSpPr>
        <p:spPr>
          <a:xfrm>
            <a:off x="802423" y="3011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4;p36">
            <a:extLst>
              <a:ext uri="{FF2B5EF4-FFF2-40B4-BE49-F238E27FC236}">
                <a16:creationId xmlns:a16="http://schemas.microsoft.com/office/drawing/2014/main" id="{2B78D580-3F9B-7A9E-AE94-DA3877CCD1C9}"/>
              </a:ext>
            </a:extLst>
          </p:cNvPr>
          <p:cNvSpPr/>
          <p:nvPr/>
        </p:nvSpPr>
        <p:spPr>
          <a:xfrm>
            <a:off x="2272423" y="-917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8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2D830D80-BCC5-5334-491F-E835017677A7}"/>
            </a:ext>
          </a:extLst>
        </p:cNvPr>
        <p:cNvGrpSpPr/>
        <p:nvPr/>
      </p:nvGrpSpPr>
      <p:grpSpPr>
        <a:xfrm>
          <a:off x="0" y="0"/>
          <a:ext cx="0" cy="0"/>
          <a:chOff x="0" y="0"/>
          <a:chExt cx="0" cy="0"/>
        </a:xfrm>
      </p:grpSpPr>
      <p:sp>
        <p:nvSpPr>
          <p:cNvPr id="10" name="Google Shape;360;p36">
            <a:extLst>
              <a:ext uri="{FF2B5EF4-FFF2-40B4-BE49-F238E27FC236}">
                <a16:creationId xmlns:a16="http://schemas.microsoft.com/office/drawing/2014/main" id="{D611B8F4-2F3A-6474-63E4-57A60E6AA043}"/>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FE02A04A-877A-1419-AA8E-E5D55FDE64E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7B8B0929-EE47-CCF0-48F4-E186CB222833}"/>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4BE455BD-191E-617B-0DFC-F621A06B3F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607D7C2D-47A3-69F9-DF8B-6CEAC2A2D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62E34F99-9966-9B49-894B-905E1327ABDB}"/>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6BA29317-B937-8088-FB4A-8D16864DDC32}"/>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28F2EA29-73C0-75B8-981B-A51BA8A75ADA}"/>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C14400F7-10F9-9F7F-7A4D-660F09E46D3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1594931-9CF8-8A44-5ACE-F55786D4ED90}"/>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13ABB967-1A01-941E-0DB8-3F7B896EBAF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73DEB8D9-3600-F734-45FB-D0B741EE4C6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97418E-E8F1-A0A5-BE17-0422B0F5E253}"/>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45F3159C-47B5-A094-5689-19020335274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6E04E771-F96E-749A-B31E-24257BEB34D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AF75657-F339-83DA-AF9F-D7E02AAE0746}"/>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451CB104-A230-FB57-3980-3794AF14D6B1}"/>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5CBC93FA-E54F-76FE-13C7-5D7272D9322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834376B-F7D1-C9A2-A929-D750256F4FBA}"/>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1D0FBA6F-9844-659A-F061-4FF5E688214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AFBB2BCC-4158-59B0-B04C-073A655342E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A556DF5-D12E-695E-8E5E-15CC7D293590}"/>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8F9CD2D9-7997-A681-3F77-DB930E117129}"/>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2BA1AADD-D734-B04E-CC84-CFCDCDB3B48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 name="Picture 7" descr="A graph with a red and green bar chart&#10;&#10;AI-generated content may be incorrect.">
            <a:extLst>
              <a:ext uri="{FF2B5EF4-FFF2-40B4-BE49-F238E27FC236}">
                <a16:creationId xmlns:a16="http://schemas.microsoft.com/office/drawing/2014/main" id="{48247DF8-D844-2008-3510-9B34B7EEB8E7}"/>
              </a:ext>
            </a:extLst>
          </p:cNvPr>
          <p:cNvPicPr>
            <a:picLocks noChangeAspect="1"/>
          </p:cNvPicPr>
          <p:nvPr/>
        </p:nvPicPr>
        <p:blipFill>
          <a:blip r:embed="rId4"/>
          <a:stretch>
            <a:fillRect/>
          </a:stretch>
        </p:blipFill>
        <p:spPr>
          <a:xfrm>
            <a:off x="530909" y="943782"/>
            <a:ext cx="5013926" cy="3248634"/>
          </a:xfrm>
          <a:prstGeom prst="rect">
            <a:avLst/>
          </a:prstGeom>
        </p:spPr>
      </p:pic>
      <p:sp>
        <p:nvSpPr>
          <p:cNvPr id="4" name="Google Shape;2108;p45">
            <a:extLst>
              <a:ext uri="{FF2B5EF4-FFF2-40B4-BE49-F238E27FC236}">
                <a16:creationId xmlns:a16="http://schemas.microsoft.com/office/drawing/2014/main" id="{D5FD21AB-FCA7-97D9-0158-55D4A4976557}"/>
              </a:ext>
            </a:extLst>
          </p:cNvPr>
          <p:cNvSpPr/>
          <p:nvPr/>
        </p:nvSpPr>
        <p:spPr>
          <a:xfrm>
            <a:off x="5537808" y="733520"/>
            <a:ext cx="3137536" cy="3513046"/>
          </a:xfrm>
          <a:prstGeom prst="rect">
            <a:avLst/>
          </a:prstGeom>
          <a:solidFill>
            <a:srgbClr val="42A8DF">
              <a:alpha val="12549"/>
            </a:srgbClr>
          </a:solidFill>
          <a:ln>
            <a:noFill/>
          </a:ln>
        </p:spPr>
        <p:txBody>
          <a:bodyPr spcFirstLastPara="1" wrap="square" lIns="91425" tIns="91425" rIns="91425" bIns="91425" anchor="ctr" anchorCtr="0">
            <a:noAutofit/>
          </a:bodyPr>
          <a:lstStyle/>
          <a:p>
            <a:pPr algn="ctr"/>
            <a:r>
              <a:rPr lang="en-US" sz="1100" b="1"/>
              <a:t>Top 5 Demographic Drivers</a:t>
            </a:r>
          </a:p>
          <a:p>
            <a:endParaRPr lang="en-US" sz="1100" b="1"/>
          </a:p>
          <a:p>
            <a:pPr marL="285750" indent="-285750">
              <a:buChar char="•"/>
            </a:pPr>
            <a:r>
              <a:rPr lang="en-US" sz="1100"/>
              <a:t>Education Bachelors: Higher education surprisingly linked with more duals — likely due to urban areas with both education and low-income seniors.</a:t>
            </a:r>
          </a:p>
          <a:p>
            <a:pPr marL="285750" indent="-285750">
              <a:buChar char="•"/>
            </a:pPr>
            <a:endParaRPr lang="en-US" sz="1100"/>
          </a:p>
          <a:p>
            <a:pPr marL="285750" indent="-285750">
              <a:buChar char="•"/>
            </a:pPr>
            <a:r>
              <a:rPr lang="en-US" sz="1100"/>
              <a:t>Disability is a strong positive driver. more disabilities → more duals </a:t>
            </a:r>
          </a:p>
          <a:p>
            <a:endParaRPr lang="en-US" sz="1100"/>
          </a:p>
          <a:p>
            <a:pPr marL="285750" indent="-285750">
              <a:buChar char="•"/>
            </a:pPr>
            <a:r>
              <a:rPr lang="en-US" sz="1100"/>
              <a:t>Age Median: Older areas slightly less dual — may be due to stable Medicare-only coverage.</a:t>
            </a:r>
          </a:p>
          <a:p>
            <a:pPr marL="285750" indent="-285750">
              <a:buChar char="•"/>
            </a:pPr>
            <a:endParaRPr lang="en-US" sz="1100"/>
          </a:p>
          <a:p>
            <a:pPr marL="285750" indent="-285750">
              <a:buChar char="•"/>
            </a:pPr>
            <a:r>
              <a:rPr lang="en-US" sz="1100"/>
              <a:t>Health uninsured: Less public coverage → fewer duals.</a:t>
            </a:r>
          </a:p>
          <a:p>
            <a:endParaRPr lang="en-US" sz="1100"/>
          </a:p>
          <a:p>
            <a:pPr marL="285750" indent="-285750">
              <a:buChar char="•"/>
            </a:pPr>
            <a:r>
              <a:rPr lang="en-US" sz="1100"/>
              <a:t>Rent-heavy areas → more duals.</a:t>
            </a:r>
          </a:p>
          <a:p>
            <a:pPr marL="285750" indent="-285750" algn="ctr">
              <a:buChar char="•"/>
            </a:pPr>
            <a:endParaRPr lang="en-US" sz="1100"/>
          </a:p>
          <a:p>
            <a:pPr marL="285750" indent="-285750" algn="ctr">
              <a:buChar char="•"/>
            </a:pPr>
            <a:endParaRPr lang="en-US" sz="1200"/>
          </a:p>
        </p:txBody>
      </p:sp>
      <p:sp>
        <p:nvSpPr>
          <p:cNvPr id="14" name="TextBox 13">
            <a:extLst>
              <a:ext uri="{FF2B5EF4-FFF2-40B4-BE49-F238E27FC236}">
                <a16:creationId xmlns:a16="http://schemas.microsoft.com/office/drawing/2014/main" id="{123E12D9-817C-0CBA-FEDA-2E8BF2069255}"/>
              </a:ext>
            </a:extLst>
          </p:cNvPr>
          <p:cNvSpPr txBox="1"/>
          <p:nvPr/>
        </p:nvSpPr>
        <p:spPr>
          <a:xfrm>
            <a:off x="624736" y="730424"/>
            <a:ext cx="35887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7F7F7F"/>
                </a:solidFill>
                <a:latin typeface="Roboto"/>
                <a:ea typeface="Roboto"/>
                <a:cs typeface="Roboto"/>
              </a:rPr>
              <a:t>Bar chart of top predictors</a:t>
            </a:r>
            <a:r>
              <a:rPr lang="en-GB" sz="1200" b="1">
                <a:solidFill>
                  <a:srgbClr val="7F7F7F"/>
                </a:solidFill>
                <a:latin typeface="Roboto"/>
              </a:rPr>
              <a:t> </a:t>
            </a:r>
            <a:endParaRPr lang="en-US"/>
          </a:p>
        </p:txBody>
      </p:sp>
      <p:sp>
        <p:nvSpPr>
          <p:cNvPr id="18" name="Google Shape;344;p36">
            <a:extLst>
              <a:ext uri="{FF2B5EF4-FFF2-40B4-BE49-F238E27FC236}">
                <a16:creationId xmlns:a16="http://schemas.microsoft.com/office/drawing/2014/main" id="{7E8DD3C2-5E8A-1DE9-97E0-D938B5F5CAB4}"/>
              </a:ext>
            </a:extLst>
          </p:cNvPr>
          <p:cNvSpPr txBox="1">
            <a:spLocks/>
          </p:cNvSpPr>
          <p:nvPr/>
        </p:nvSpPr>
        <p:spPr>
          <a:xfrm>
            <a:off x="198869" y="161744"/>
            <a:ext cx="7426117" cy="4195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utfit"/>
              <a:buNone/>
              <a:defRPr sz="36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2pPr>
            <a:lvl3pPr marR="0" lvl="2"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3pPr>
            <a:lvl4pPr marR="0" lvl="3"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4pPr>
            <a:lvl5pPr marR="0" lvl="4"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5pPr>
            <a:lvl6pPr marR="0" lvl="5"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6pPr>
            <a:lvl7pPr marR="0" lvl="6"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7pPr>
            <a:lvl8pPr marR="0" lvl="7"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8pPr>
            <a:lvl9pPr marR="0" lvl="8"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9pPr>
          </a:lstStyle>
          <a:p>
            <a:r>
              <a:rPr lang="en-US" sz="2400"/>
              <a:t>Geographic &amp; Sociographic Trends in Dual Eligibility </a:t>
            </a:r>
            <a:endParaRPr lang="en-US"/>
          </a:p>
        </p:txBody>
      </p:sp>
    </p:spTree>
    <p:extLst>
      <p:ext uri="{BB962C8B-B14F-4D97-AF65-F5344CB8AC3E}">
        <p14:creationId xmlns:p14="http://schemas.microsoft.com/office/powerpoint/2010/main" val="201607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E9927CFE-2B4B-2BF2-4F0E-CD2DCE98EC4C}"/>
            </a:ext>
          </a:extLst>
        </p:cNvPr>
        <p:cNvGrpSpPr/>
        <p:nvPr/>
      </p:nvGrpSpPr>
      <p:grpSpPr>
        <a:xfrm>
          <a:off x="0" y="0"/>
          <a:ext cx="0" cy="0"/>
          <a:chOff x="0" y="0"/>
          <a:chExt cx="0" cy="0"/>
        </a:xfrm>
      </p:grpSpPr>
      <p:sp>
        <p:nvSpPr>
          <p:cNvPr id="10" name="Google Shape;360;p36">
            <a:extLst>
              <a:ext uri="{FF2B5EF4-FFF2-40B4-BE49-F238E27FC236}">
                <a16:creationId xmlns:a16="http://schemas.microsoft.com/office/drawing/2014/main" id="{18D5B407-4324-E852-E2F0-73C2170A6373}"/>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A1FD5F7D-F4FC-B4DE-ED4B-1346424C9715}"/>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1C00A45F-EAFF-5D63-1FA8-E163588E8B6F}"/>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838838BA-AC26-E00D-3352-8F69D49F3371}"/>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576BBA03-DFCE-5BBD-4951-F8513F64F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B261D1EC-11D7-4D1B-ACF4-DCACF218093F}"/>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89C72A47-5281-3A93-E32C-A0851976FBCA}"/>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AC875AEC-588B-B53D-0F26-33A90E89F44E}"/>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DB9C232A-67AC-8B3C-79D2-BC2E325FCCD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42E9344-7C55-F4E6-72E0-5B616C83A61B}"/>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014E0656-67A6-E9E0-E879-62FCC67F6EA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90FF9FB1-3D51-CCCF-1A60-EF46B30F540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B9EA984-648B-1754-AF7E-0AE19EF4E92E}"/>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C437D42D-140E-8906-034E-89B35AE537A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B1CD22A2-2F23-BD35-CA8B-2538AD5F2CF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050F7CC-B5D6-5855-26D5-3386FBF586DB}"/>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E22134B8-0054-5BD4-AC41-877F99BA1C9A}"/>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3C6F7CAD-EFD2-2D6A-8010-53B2C46AD6D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DFF6AB0-62DB-D1DB-4410-B78B74D16A0B}"/>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FC8BE9F3-3A3E-2418-A560-412BAA11C11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F7DE46A6-1855-274A-02BF-CDF7F34485F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6C70F9E-C1CE-274B-5AB1-866FB9D759BF}"/>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34534D37-EAF4-FCA6-5E46-605702D6D020}"/>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278C33B7-0FFC-4A6F-6C29-F819FF7A592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 name="Picture 3" descr="A chart with different colored squares&#10;&#10;AI-generated content may be incorrect.">
            <a:extLst>
              <a:ext uri="{FF2B5EF4-FFF2-40B4-BE49-F238E27FC236}">
                <a16:creationId xmlns:a16="http://schemas.microsoft.com/office/drawing/2014/main" id="{2ED75AB1-96E2-85D1-FF40-9013DFFAC5FC}"/>
              </a:ext>
            </a:extLst>
          </p:cNvPr>
          <p:cNvPicPr>
            <a:picLocks noChangeAspect="1"/>
          </p:cNvPicPr>
          <p:nvPr/>
        </p:nvPicPr>
        <p:blipFill>
          <a:blip r:embed="rId4"/>
          <a:stretch>
            <a:fillRect/>
          </a:stretch>
        </p:blipFill>
        <p:spPr>
          <a:xfrm>
            <a:off x="270309" y="908823"/>
            <a:ext cx="4976680" cy="3530844"/>
          </a:xfrm>
          <a:prstGeom prst="rect">
            <a:avLst/>
          </a:prstGeom>
        </p:spPr>
      </p:pic>
      <p:grpSp>
        <p:nvGrpSpPr>
          <p:cNvPr id="13" name="Google Shape;148;p17">
            <a:extLst>
              <a:ext uri="{FF2B5EF4-FFF2-40B4-BE49-F238E27FC236}">
                <a16:creationId xmlns:a16="http://schemas.microsoft.com/office/drawing/2014/main" id="{7BB5A795-9740-DC39-09BC-DF4061914EDB}"/>
              </a:ext>
            </a:extLst>
          </p:cNvPr>
          <p:cNvGrpSpPr/>
          <p:nvPr/>
        </p:nvGrpSpPr>
        <p:grpSpPr>
          <a:xfrm>
            <a:off x="5705513" y="964982"/>
            <a:ext cx="2602624" cy="1147874"/>
            <a:chOff x="710275" y="1563888"/>
            <a:chExt cx="2602624" cy="1147874"/>
          </a:xfrm>
        </p:grpSpPr>
        <p:sp>
          <p:nvSpPr>
            <p:cNvPr id="7" name="Google Shape;149;p17">
              <a:extLst>
                <a:ext uri="{FF2B5EF4-FFF2-40B4-BE49-F238E27FC236}">
                  <a16:creationId xmlns:a16="http://schemas.microsoft.com/office/drawing/2014/main" id="{6154B630-B435-CBE6-1E44-4F6066308B86}"/>
                </a:ext>
              </a:extLst>
            </p:cNvPr>
            <p:cNvSpPr txBox="1"/>
            <p:nvPr/>
          </p:nvSpPr>
          <p:spPr>
            <a:xfrm>
              <a:off x="710275" y="1692952"/>
              <a:ext cx="2253224"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1E35A1"/>
                  </a:solidFill>
                  <a:latin typeface="Fira Sans Extra Condensed Medium"/>
                  <a:ea typeface="Fira Sans Extra Condensed Medium"/>
                  <a:cs typeface="Fira Sans Extra Condensed Medium"/>
                  <a:sym typeface="Fira Sans Extra Condensed Medium"/>
                </a:rPr>
                <a:t>Significant Correlation</a:t>
              </a:r>
              <a:endParaRPr kumimoji="0" sz="1700" b="0" i="0" u="none" strike="noStrike" kern="0" cap="none" spc="0" normalizeH="0" baseline="0" noProof="0">
                <a:ln>
                  <a:noFill/>
                </a:ln>
                <a:solidFill>
                  <a:srgbClr val="1E35A1"/>
                </a:solidFill>
                <a:effectLst/>
                <a:uLnTx/>
                <a:uFillTx/>
                <a:latin typeface="Fira Sans Extra Condensed Medium"/>
                <a:ea typeface="Fira Sans Extra Condensed Medium"/>
                <a:cs typeface="Fira Sans Extra Condensed Medium"/>
                <a:sym typeface="Fira Sans Extra Condensed Medium"/>
              </a:endParaRPr>
            </a:p>
          </p:txBody>
        </p:sp>
        <p:sp>
          <p:nvSpPr>
            <p:cNvPr id="8" name="Google Shape;150;p17">
              <a:extLst>
                <a:ext uri="{FF2B5EF4-FFF2-40B4-BE49-F238E27FC236}">
                  <a16:creationId xmlns:a16="http://schemas.microsoft.com/office/drawing/2014/main" id="{6C22C8B5-8102-E18F-75D0-3BF72ECCA709}"/>
                </a:ext>
              </a:extLst>
            </p:cNvPr>
            <p:cNvSpPr txBox="1"/>
            <p:nvPr/>
          </p:nvSpPr>
          <p:spPr>
            <a:xfrm>
              <a:off x="902952" y="1992347"/>
              <a:ext cx="2409947" cy="719415"/>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Education Bachelors </a:t>
              </a:r>
            </a:p>
            <a:p>
              <a:pPr marL="171450" indent="-171450">
                <a:buClrTx/>
                <a:buFont typeface="Arial"/>
                <a:buChar char="•"/>
                <a:defRPr/>
              </a:pPr>
              <a:r>
                <a:rPr lang="en" sz="1200">
                  <a:solidFill>
                    <a:srgbClr val="434343"/>
                  </a:solidFill>
                  <a:latin typeface="Roboto"/>
                  <a:ea typeface="Roboto"/>
                  <a:cs typeface="Roboto"/>
                </a:rPr>
                <a:t>Age Median</a:t>
              </a:r>
            </a:p>
            <a:p>
              <a:pPr marL="171450" indent="-171450">
                <a:buClrTx/>
                <a:buFont typeface="Arial"/>
                <a:buChar char="•"/>
                <a:defRPr/>
              </a:pPr>
              <a:endParaRPr lang="en" sz="1200">
                <a:solidFill>
                  <a:srgbClr val="434343"/>
                </a:solidFill>
                <a:latin typeface="Roboto"/>
                <a:ea typeface="Roboto"/>
                <a:cs typeface="Roboto"/>
              </a:endParaRPr>
            </a:p>
          </p:txBody>
        </p:sp>
        <p:sp>
          <p:nvSpPr>
            <p:cNvPr id="9" name="Google Shape;151;p17">
              <a:extLst>
                <a:ext uri="{FF2B5EF4-FFF2-40B4-BE49-F238E27FC236}">
                  <a16:creationId xmlns:a16="http://schemas.microsoft.com/office/drawing/2014/main" id="{E4524720-6B57-A0BA-DA2D-97BD2D487D3E}"/>
                </a:ext>
              </a:extLst>
            </p:cNvPr>
            <p:cNvSpPr/>
            <p:nvPr/>
          </p:nvSpPr>
          <p:spPr>
            <a:xfrm>
              <a:off x="815175" y="1563888"/>
              <a:ext cx="607500" cy="92100"/>
            </a:xfrm>
            <a:prstGeom prst="rect">
              <a:avLst/>
            </a:prstGeom>
            <a:solidFill>
              <a:srgbClr val="1E35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Google Shape;152;p17">
            <a:extLst>
              <a:ext uri="{FF2B5EF4-FFF2-40B4-BE49-F238E27FC236}">
                <a16:creationId xmlns:a16="http://schemas.microsoft.com/office/drawing/2014/main" id="{ACB2CDE8-C68B-3849-4A0D-396FBC78BFB6}"/>
              </a:ext>
            </a:extLst>
          </p:cNvPr>
          <p:cNvGrpSpPr/>
          <p:nvPr/>
        </p:nvGrpSpPr>
        <p:grpSpPr>
          <a:xfrm>
            <a:off x="5707189" y="2155037"/>
            <a:ext cx="3197121" cy="826937"/>
            <a:chOff x="710274" y="2929813"/>
            <a:chExt cx="3197121" cy="826937"/>
          </a:xfrm>
        </p:grpSpPr>
        <p:sp>
          <p:nvSpPr>
            <p:cNvPr id="15" name="Google Shape;153;p17">
              <a:extLst>
                <a:ext uri="{FF2B5EF4-FFF2-40B4-BE49-F238E27FC236}">
                  <a16:creationId xmlns:a16="http://schemas.microsoft.com/office/drawing/2014/main" id="{86D8F0B6-C0BF-94FB-B819-09E731E44D47}"/>
                </a:ext>
              </a:extLst>
            </p:cNvPr>
            <p:cNvSpPr txBox="1"/>
            <p:nvPr/>
          </p:nvSpPr>
          <p:spPr>
            <a:xfrm>
              <a:off x="710274" y="3094800"/>
              <a:ext cx="2109107"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rgbClr val="4DAFE4"/>
                  </a:solidFill>
                  <a:latin typeface="Fira Sans Extra Condensed Medium"/>
                  <a:ea typeface="Fira Sans Extra Condensed Medium"/>
                  <a:cs typeface="Fira Sans Extra Condensed Medium"/>
                  <a:sym typeface="Fira Sans Extra Condensed Medium"/>
                </a:rPr>
                <a:t>Positive Correlation</a:t>
              </a:r>
              <a:endParaRPr kumimoji="0" sz="1700" b="0" i="0" u="none" strike="noStrike" kern="0" cap="none" spc="0" normalizeH="0" baseline="0" noProof="0">
                <a:ln>
                  <a:noFill/>
                </a:ln>
                <a:solidFill>
                  <a:srgbClr val="4DAFE4"/>
                </a:solidFill>
                <a:effectLst/>
                <a:uLnTx/>
                <a:uFillTx/>
                <a:latin typeface="Fira Sans Extra Condensed Medium"/>
                <a:ea typeface="Fira Sans Extra Condensed Medium"/>
                <a:cs typeface="Fira Sans Extra Condensed Medium"/>
                <a:sym typeface="Fira Sans Extra Condensed Medium"/>
              </a:endParaRPr>
            </a:p>
          </p:txBody>
        </p:sp>
        <p:sp>
          <p:nvSpPr>
            <p:cNvPr id="16" name="Google Shape;154;p17">
              <a:extLst>
                <a:ext uri="{FF2B5EF4-FFF2-40B4-BE49-F238E27FC236}">
                  <a16:creationId xmlns:a16="http://schemas.microsoft.com/office/drawing/2014/main" id="{BB050C1C-09FD-B432-E3A1-D39C33778A1A}"/>
                </a:ext>
              </a:extLst>
            </p:cNvPr>
            <p:cNvSpPr txBox="1"/>
            <p:nvPr/>
          </p:nvSpPr>
          <p:spPr>
            <a:xfrm>
              <a:off x="850700" y="3208350"/>
              <a:ext cx="3056695"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endParaRPr lang="en" sz="1200">
                <a:solidFill>
                  <a:srgbClr val="434343"/>
                </a:solidFill>
                <a:latin typeface="Roboto"/>
                <a:ea typeface="Roboto"/>
                <a:cs typeface="Roboto"/>
              </a:endParaRPr>
            </a:p>
            <a:p>
              <a:pPr marL="171450" indent="-171450">
                <a:buClrTx/>
                <a:buFont typeface="Arial"/>
                <a:buChar char="•"/>
                <a:defRPr/>
              </a:pPr>
              <a:endParaRPr lang="en" sz="1200">
                <a:solidFill>
                  <a:srgbClr val="434343"/>
                </a:solidFill>
                <a:latin typeface="Roboto"/>
                <a:ea typeface="Roboto"/>
                <a:cs typeface="Roboto"/>
              </a:endParaRPr>
            </a:p>
            <a:p>
              <a:pPr marL="171450" indent="-171450">
                <a:buClrTx/>
                <a:buChar char="•"/>
                <a:defRPr/>
              </a:pPr>
              <a:r>
                <a:rPr lang="en" sz="1200">
                  <a:solidFill>
                    <a:srgbClr val="434343"/>
                  </a:solidFill>
                  <a:latin typeface="Roboto"/>
                  <a:ea typeface="Roboto"/>
                  <a:cs typeface="Roboto"/>
                </a:rPr>
                <a:t>Income household median</a:t>
              </a:r>
              <a:endParaRPr lang="en"/>
            </a:p>
            <a:p>
              <a:pPr marL="171450" indent="-171450">
                <a:buClrTx/>
                <a:buChar char="•"/>
                <a:defRPr/>
              </a:pPr>
              <a:r>
                <a:rPr lang="en" sz="1200">
                  <a:solidFill>
                    <a:srgbClr val="434343"/>
                  </a:solidFill>
                  <a:latin typeface="Roboto"/>
                  <a:ea typeface="Roboto"/>
                  <a:cs typeface="Roboto"/>
                </a:rPr>
                <a:t>Education Bachelors</a:t>
              </a:r>
            </a:p>
            <a:p>
              <a:pPr marL="171450" indent="-171450">
                <a:buClrTx/>
                <a:buChar char="•"/>
                <a:defRPr/>
              </a:pPr>
              <a:r>
                <a:rPr lang="en" sz="1200">
                  <a:solidFill>
                    <a:srgbClr val="434343"/>
                  </a:solidFill>
                  <a:latin typeface="Roboto"/>
                  <a:ea typeface="Roboto"/>
                  <a:cs typeface="Roboto"/>
                </a:rPr>
                <a:t>Rent Burden</a:t>
              </a:r>
            </a:p>
            <a:p>
              <a:pPr>
                <a:buClrTx/>
                <a:defRPr/>
              </a:pPr>
              <a:endParaRPr lang="en" sz="1200">
                <a:solidFill>
                  <a:srgbClr val="434343"/>
                </a:solidFill>
                <a:latin typeface="Roboto"/>
                <a:ea typeface="Roboto"/>
                <a:cs typeface="Roboto"/>
              </a:endParaRPr>
            </a:p>
          </p:txBody>
        </p:sp>
        <p:sp>
          <p:nvSpPr>
            <p:cNvPr id="17" name="Google Shape;155;p17">
              <a:extLst>
                <a:ext uri="{FF2B5EF4-FFF2-40B4-BE49-F238E27FC236}">
                  <a16:creationId xmlns:a16="http://schemas.microsoft.com/office/drawing/2014/main" id="{0312DCF5-EF54-0BF2-B6A7-CC0C2C0E73E7}"/>
                </a:ext>
              </a:extLst>
            </p:cNvPr>
            <p:cNvSpPr/>
            <p:nvPr/>
          </p:nvSpPr>
          <p:spPr>
            <a:xfrm>
              <a:off x="815175" y="2929813"/>
              <a:ext cx="607500" cy="92100"/>
            </a:xfrm>
            <a:prstGeom prst="rect">
              <a:avLst/>
            </a:prstGeom>
            <a:solidFill>
              <a:srgbClr val="4DAF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3" name="Google Shape;152;p17">
            <a:extLst>
              <a:ext uri="{FF2B5EF4-FFF2-40B4-BE49-F238E27FC236}">
                <a16:creationId xmlns:a16="http://schemas.microsoft.com/office/drawing/2014/main" id="{28CD1310-1239-B33E-D377-08C2D4BF562D}"/>
              </a:ext>
            </a:extLst>
          </p:cNvPr>
          <p:cNvGrpSpPr/>
          <p:nvPr/>
        </p:nvGrpSpPr>
        <p:grpSpPr>
          <a:xfrm>
            <a:off x="5757764" y="3333068"/>
            <a:ext cx="2412999" cy="970628"/>
            <a:chOff x="710274" y="2929813"/>
            <a:chExt cx="2412999" cy="970628"/>
          </a:xfrm>
        </p:grpSpPr>
        <p:sp>
          <p:nvSpPr>
            <p:cNvPr id="20" name="Google Shape;153;p17">
              <a:extLst>
                <a:ext uri="{FF2B5EF4-FFF2-40B4-BE49-F238E27FC236}">
                  <a16:creationId xmlns:a16="http://schemas.microsoft.com/office/drawing/2014/main" id="{25A2DB30-EF57-E706-6B39-69B76CEE97DA}"/>
                </a:ext>
              </a:extLst>
            </p:cNvPr>
            <p:cNvSpPr txBox="1"/>
            <p:nvPr/>
          </p:nvSpPr>
          <p:spPr>
            <a:xfrm>
              <a:off x="710274" y="3094800"/>
              <a:ext cx="2253223" cy="262500"/>
            </a:xfrm>
            <a:prstGeom prst="rect">
              <a:avLst/>
            </a:prstGeom>
            <a:noFill/>
            <a:ln>
              <a:noFill/>
            </a:ln>
          </p:spPr>
          <p:txBody>
            <a:bodyPr spcFirstLastPara="1" wrap="square" lIns="91425" tIns="91425" rIns="91425" bIns="91425" anchor="ctr" anchorCtr="0">
              <a:noAutofit/>
            </a:bodyPr>
            <a:lstStyle/>
            <a:p>
              <a:pPr>
                <a:buClrTx/>
                <a:defRPr/>
              </a:pPr>
              <a:r>
                <a:rPr lang="en" sz="1700">
                  <a:solidFill>
                    <a:schemeClr val="accent1">
                      <a:lumMod val="50000"/>
                    </a:schemeClr>
                  </a:solidFill>
                  <a:latin typeface="Fira Sans Extra Condensed Medium"/>
                  <a:ea typeface="Fira Sans Extra Condensed Medium"/>
                  <a:cs typeface="Fira Sans Extra Condensed Medium"/>
                </a:rPr>
                <a:t>Negative Correlation</a:t>
              </a:r>
              <a:endParaRPr lang="en" sz="1700" b="0" i="0" u="none" strike="noStrike" kern="0" cap="none" spc="0" normalizeH="0" baseline="0" noProof="0">
                <a:ln>
                  <a:noFill/>
                </a:ln>
                <a:solidFill>
                  <a:schemeClr val="accent1">
                    <a:lumMod val="50000"/>
                  </a:schemeClr>
                </a:solidFill>
                <a:effectLst/>
                <a:uLnTx/>
                <a:uFillTx/>
                <a:latin typeface="Fira Sans Extra Condensed Medium"/>
                <a:ea typeface="Fira Sans Extra Condensed Medium"/>
                <a:cs typeface="Fira Sans Extra Condensed Medium"/>
              </a:endParaRPr>
            </a:p>
          </p:txBody>
        </p:sp>
        <p:sp>
          <p:nvSpPr>
            <p:cNvPr id="21" name="Google Shape;154;p17">
              <a:extLst>
                <a:ext uri="{FF2B5EF4-FFF2-40B4-BE49-F238E27FC236}">
                  <a16:creationId xmlns:a16="http://schemas.microsoft.com/office/drawing/2014/main" id="{8108AB80-8081-86E9-27F2-EA438F716377}"/>
                </a:ext>
              </a:extLst>
            </p:cNvPr>
            <p:cNvSpPr txBox="1"/>
            <p:nvPr/>
          </p:nvSpPr>
          <p:spPr>
            <a:xfrm>
              <a:off x="850701" y="3352041"/>
              <a:ext cx="2272572" cy="548400"/>
            </a:xfrm>
            <a:prstGeom prst="rect">
              <a:avLst/>
            </a:prstGeom>
            <a:noFill/>
            <a:ln>
              <a:noFill/>
            </a:ln>
          </p:spPr>
          <p:txBody>
            <a:bodyPr spcFirstLastPara="1" wrap="square" lIns="91425" tIns="91425" rIns="91425" bIns="91425" anchor="ctr" anchorCtr="0">
              <a:noAutofit/>
            </a:bodyPr>
            <a:lstStyle/>
            <a:p>
              <a:pPr marL="171450" indent="-171450">
                <a:buClrTx/>
                <a:buFont typeface="Arial"/>
                <a:buChar char="•"/>
                <a:defRPr/>
              </a:pPr>
              <a:r>
                <a:rPr lang="en" sz="1200">
                  <a:solidFill>
                    <a:srgbClr val="434343"/>
                  </a:solidFill>
                  <a:latin typeface="Roboto"/>
                  <a:ea typeface="Roboto"/>
                  <a:cs typeface="Roboto"/>
                </a:rPr>
                <a:t>Health uninsured</a:t>
              </a:r>
            </a:p>
            <a:p>
              <a:pPr marL="171450" indent="-171450">
                <a:buClrTx/>
                <a:buFont typeface="Arial"/>
                <a:buChar char="•"/>
                <a:defRPr/>
              </a:pPr>
              <a:r>
                <a:rPr lang="en" sz="1200">
                  <a:solidFill>
                    <a:srgbClr val="434343"/>
                  </a:solidFill>
                  <a:latin typeface="Roboto"/>
                  <a:ea typeface="Roboto"/>
                  <a:cs typeface="Roboto"/>
                </a:rPr>
                <a:t>Home Ownership</a:t>
              </a:r>
            </a:p>
            <a:p>
              <a:pPr marL="171450" indent="-171450">
                <a:buClrTx/>
                <a:buFont typeface="Arial"/>
                <a:buChar char="•"/>
                <a:defRPr/>
              </a:pPr>
              <a:endParaRPr lang="en" sz="1200">
                <a:solidFill>
                  <a:srgbClr val="434343"/>
                </a:solidFill>
                <a:latin typeface="Roboto"/>
                <a:ea typeface="Roboto"/>
                <a:cs typeface="Roboto"/>
              </a:endParaRPr>
            </a:p>
          </p:txBody>
        </p:sp>
        <p:sp>
          <p:nvSpPr>
            <p:cNvPr id="22" name="Google Shape;155;p17">
              <a:extLst>
                <a:ext uri="{FF2B5EF4-FFF2-40B4-BE49-F238E27FC236}">
                  <a16:creationId xmlns:a16="http://schemas.microsoft.com/office/drawing/2014/main" id="{6E49F814-0695-E0BC-4304-0ECADCFE8282}"/>
                </a:ext>
              </a:extLst>
            </p:cNvPr>
            <p:cNvSpPr/>
            <p:nvPr/>
          </p:nvSpPr>
          <p:spPr>
            <a:xfrm>
              <a:off x="815175" y="2929813"/>
              <a:ext cx="607500" cy="921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TextBox 4">
            <a:extLst>
              <a:ext uri="{FF2B5EF4-FFF2-40B4-BE49-F238E27FC236}">
                <a16:creationId xmlns:a16="http://schemas.microsoft.com/office/drawing/2014/main" id="{6F5A88EA-818C-06EE-7D29-B23A4FF7F31F}"/>
              </a:ext>
            </a:extLst>
          </p:cNvPr>
          <p:cNvSpPr txBox="1"/>
          <p:nvPr/>
        </p:nvSpPr>
        <p:spPr>
          <a:xfrm>
            <a:off x="624736" y="730424"/>
            <a:ext cx="35887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7F7F7F"/>
                </a:solidFill>
                <a:latin typeface="Roboto"/>
                <a:ea typeface="Roboto"/>
                <a:cs typeface="Roboto"/>
              </a:rPr>
              <a:t>Heatmap: Dual </a:t>
            </a:r>
            <a:r>
              <a:rPr lang="en-GB" sz="1200" b="1" err="1">
                <a:solidFill>
                  <a:srgbClr val="7F7F7F"/>
                </a:solidFill>
                <a:latin typeface="Roboto"/>
                <a:ea typeface="Roboto"/>
                <a:cs typeface="Roboto"/>
              </a:rPr>
              <a:t>Elibility</a:t>
            </a:r>
            <a:r>
              <a:rPr lang="en-GB" sz="1200" b="1">
                <a:solidFill>
                  <a:srgbClr val="7F7F7F"/>
                </a:solidFill>
                <a:latin typeface="Roboto"/>
                <a:ea typeface="Roboto"/>
                <a:cs typeface="Roboto"/>
              </a:rPr>
              <a:t> vs Demographics</a:t>
            </a:r>
            <a:r>
              <a:rPr lang="en-GB" sz="1200" b="1">
                <a:solidFill>
                  <a:srgbClr val="7F7F7F"/>
                </a:solidFill>
                <a:latin typeface="Roboto"/>
              </a:rPr>
              <a:t> </a:t>
            </a:r>
            <a:endParaRPr lang="en-US"/>
          </a:p>
        </p:txBody>
      </p:sp>
      <p:sp>
        <p:nvSpPr>
          <p:cNvPr id="25" name="Google Shape;344;p36">
            <a:extLst>
              <a:ext uri="{FF2B5EF4-FFF2-40B4-BE49-F238E27FC236}">
                <a16:creationId xmlns:a16="http://schemas.microsoft.com/office/drawing/2014/main" id="{8E2E5A18-39D1-6853-5CA3-188498ADCED0}"/>
              </a:ext>
            </a:extLst>
          </p:cNvPr>
          <p:cNvSpPr txBox="1">
            <a:spLocks/>
          </p:cNvSpPr>
          <p:nvPr/>
        </p:nvSpPr>
        <p:spPr>
          <a:xfrm>
            <a:off x="198869" y="161744"/>
            <a:ext cx="7426117" cy="4195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utfit"/>
              <a:buNone/>
              <a:defRPr sz="36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2pPr>
            <a:lvl3pPr marR="0" lvl="2"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3pPr>
            <a:lvl4pPr marR="0" lvl="3"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4pPr>
            <a:lvl5pPr marR="0" lvl="4"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5pPr>
            <a:lvl6pPr marR="0" lvl="5"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6pPr>
            <a:lvl7pPr marR="0" lvl="6"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7pPr>
            <a:lvl8pPr marR="0" lvl="7"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8pPr>
            <a:lvl9pPr marR="0" lvl="8" algn="ctr" rtl="0">
              <a:lnSpc>
                <a:spcPct val="100000"/>
              </a:lnSpc>
              <a:spcBef>
                <a:spcPts val="0"/>
              </a:spcBef>
              <a:spcAft>
                <a:spcPts val="0"/>
              </a:spcAft>
              <a:buClr>
                <a:srgbClr val="191919"/>
              </a:buClr>
              <a:buSzPts val="5200"/>
              <a:buFont typeface="Outfit Medium"/>
              <a:buNone/>
              <a:defRPr sz="5200" b="0" i="0" u="none" strike="noStrike" cap="none">
                <a:solidFill>
                  <a:srgbClr val="191919"/>
                </a:solidFill>
                <a:latin typeface="Outfit Medium"/>
                <a:ea typeface="Outfit Medium"/>
                <a:cs typeface="Outfit Medium"/>
                <a:sym typeface="Outfit Medium"/>
              </a:defRPr>
            </a:lvl9pPr>
          </a:lstStyle>
          <a:p>
            <a:r>
              <a:rPr lang="en-US" sz="2400"/>
              <a:t>Geographic &amp; Sociographic Trends in Dual Eligibility </a:t>
            </a:r>
            <a:endParaRPr lang="en-US"/>
          </a:p>
        </p:txBody>
      </p:sp>
    </p:spTree>
    <p:extLst>
      <p:ext uri="{BB962C8B-B14F-4D97-AF65-F5344CB8AC3E}">
        <p14:creationId xmlns:p14="http://schemas.microsoft.com/office/powerpoint/2010/main" val="392303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0F596D16-FF2E-4DE4-27B3-881DD01D38A8}"/>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BD9C488E-EC43-91F8-5C4E-1F542A5804E5}"/>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A12D3E66-EF3A-FBCC-D755-323ADE5E881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6B515CB7-13B7-6B83-7763-7C7F7E477E35}"/>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815AAA0A-68EA-2180-5E22-D242E10181FA}"/>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0FA170ED-23E7-1FB9-B411-FA09CB2763BC}"/>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0E20A95D-ED37-E0FC-904D-1566C65BA006}"/>
              </a:ext>
            </a:extLst>
          </p:cNvPr>
          <p:cNvSpPr txBox="1"/>
          <p:nvPr/>
        </p:nvSpPr>
        <p:spPr>
          <a:xfrm>
            <a:off x="864452" y="743027"/>
            <a:ext cx="6035815" cy="360885"/>
          </a:xfrm>
          <a:prstGeom prst="rect">
            <a:avLst/>
          </a:prstGeom>
          <a:noFill/>
          <a:ln>
            <a:noFill/>
          </a:ln>
        </p:spPr>
        <p:txBody>
          <a:bodyPr spcFirstLastPara="1" wrap="square" lIns="91425" tIns="91425" rIns="91425" bIns="91425" anchor="t" anchorCtr="0">
            <a:noAutofit/>
          </a:bodyPr>
          <a:lstStyle/>
          <a:p>
            <a:pPr algn="ctr"/>
            <a:r>
              <a:rPr lang="en-GB" sz="1200" b="1">
                <a:solidFill>
                  <a:schemeClr val="bg1">
                    <a:lumMod val="50000"/>
                  </a:schemeClr>
                </a:solidFill>
                <a:latin typeface="Roboto"/>
                <a:ea typeface="Roboto"/>
                <a:cs typeface="Roboto"/>
                <a:sym typeface="Roboto"/>
              </a:rPr>
              <a:t>Geographic &amp; Clustering </a:t>
            </a:r>
            <a:endParaRPr lang="en-US">
              <a:solidFill>
                <a:schemeClr val="bg1">
                  <a:lumMod val="50000"/>
                </a:schemeClr>
              </a:solidFill>
            </a:endParaRPr>
          </a:p>
        </p:txBody>
      </p:sp>
      <p:pic>
        <p:nvPicPr>
          <p:cNvPr id="2" name="Picture 2" descr="Wellmark® - Apps on Google Play">
            <a:extLst>
              <a:ext uri="{FF2B5EF4-FFF2-40B4-BE49-F238E27FC236}">
                <a16:creationId xmlns:a16="http://schemas.microsoft.com/office/drawing/2014/main" id="{E2770BE8-03F4-5297-DB49-9C38B66581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1067" name="Group 1066">
            <a:extLst>
              <a:ext uri="{FF2B5EF4-FFF2-40B4-BE49-F238E27FC236}">
                <a16:creationId xmlns:a16="http://schemas.microsoft.com/office/drawing/2014/main" id="{E8FBC100-D414-772A-9CB1-2168FCFB54A2}"/>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729841EF-BFFC-2261-218F-B83D1296B3CD}"/>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4A140C2C-A1A8-8219-77FC-828F3A425F4D}"/>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C7FF7284-11F0-2938-4309-34523B8D89A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76C180FD-0DAC-9910-A3C3-956AF585F528}"/>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7EC5BB5C-78E6-D589-E64D-BAD2AB3135E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56C75643-5807-0F08-A449-F3E2800BCEE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8032329A-FCCD-D9D6-B29C-6B13D2308949}"/>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69A9F4A6-FB86-5667-E2A3-A2EAA834FFD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C98E91AE-A668-D63B-B507-FF24E51A9E8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EABDC090-6052-6970-9078-233E063FC134}"/>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57ABD3C5-41F4-ED5C-9C32-D00CADB1C8EF}"/>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D0FBEFED-1BD5-8731-6031-ADF68B20DC5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B790A8AA-AC5D-B3C9-8144-C1FA1F97D7E7}"/>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85AAB53D-AF06-2FDF-670B-013B9BB0E2D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D48E6EDF-7FAD-B695-3B91-57DF7D5204B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B8021A35-18D1-A221-DDCB-94DD6EA13885}"/>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7A0AFD5E-F955-B5D8-AB6B-46D5A014A1B4}"/>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97AC0C65-0916-1904-AD92-43CBFCE6F04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 name="TextBox 3">
            <a:extLst>
              <a:ext uri="{FF2B5EF4-FFF2-40B4-BE49-F238E27FC236}">
                <a16:creationId xmlns:a16="http://schemas.microsoft.com/office/drawing/2014/main" id="{81B5D7A3-6FD4-8E1B-8DA2-E6E22190E36A}"/>
              </a:ext>
            </a:extLst>
          </p:cNvPr>
          <p:cNvSpPr txBox="1"/>
          <p:nvPr/>
        </p:nvSpPr>
        <p:spPr>
          <a:xfrm>
            <a:off x="5745576" y="834362"/>
            <a:ext cx="3176965" cy="383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Cluster 0 – Rural Underserved</a:t>
            </a:r>
            <a:endParaRPr lang="en-US" dirty="0"/>
          </a:p>
          <a:p>
            <a:pPr marL="171450" indent="-171450">
              <a:buChar char="•"/>
            </a:pPr>
            <a:r>
              <a:rPr lang="en-US" sz="1000" dirty="0"/>
              <a:t>Lowest income</a:t>
            </a:r>
            <a:r>
              <a:rPr lang="en-US" sz="1000"/>
              <a:t>,</a:t>
            </a:r>
            <a:r>
              <a:rPr lang="en-US" sz="1000" dirty="0"/>
              <a:t> lowest education (23%)</a:t>
            </a:r>
          </a:p>
          <a:p>
            <a:pPr marL="171450" indent="-171450">
              <a:buChar char="•"/>
            </a:pPr>
            <a:r>
              <a:rPr lang="en-US" sz="1000" dirty="0"/>
              <a:t>Lowest access to charity support</a:t>
            </a:r>
          </a:p>
          <a:p>
            <a:pPr marL="171450" indent="-171450">
              <a:buChar char="•"/>
            </a:pPr>
            <a:r>
              <a:rPr lang="en-US" sz="1000" dirty="0"/>
              <a:t>Still high dual eligible rate: 0.15</a:t>
            </a:r>
          </a:p>
          <a:p>
            <a:pPr marL="171450" indent="-171450">
              <a:buChar char="•"/>
            </a:pPr>
            <a:r>
              <a:rPr lang="en-US" sz="1000" dirty="0"/>
              <a:t>Rural counties likely needing targeted outreach</a:t>
            </a:r>
          </a:p>
          <a:p>
            <a:endParaRPr lang="en-US" sz="1100"/>
          </a:p>
          <a:p>
            <a:r>
              <a:rPr lang="en-US" sz="1000" dirty="0"/>
              <a:t>Cluster 1 – Urban Giant (Polk County)</a:t>
            </a:r>
            <a:endParaRPr lang="en-US" sz="1000" dirty="0">
              <a:solidFill>
                <a:srgbClr val="384655"/>
              </a:solidFill>
            </a:endParaRPr>
          </a:p>
          <a:p>
            <a:pPr marL="228600" indent="-228600">
              <a:buFont typeface="Arial,Sans-Serif"/>
              <a:buChar char="•"/>
            </a:pPr>
            <a:r>
              <a:rPr lang="en-US" sz="1000" dirty="0"/>
              <a:t>Massive size </a:t>
            </a:r>
            <a:endParaRPr lang="en-US" sz="1000" dirty="0">
              <a:solidFill>
                <a:srgbClr val="384655"/>
              </a:solidFill>
            </a:endParaRPr>
          </a:p>
          <a:p>
            <a:pPr marL="228600" indent="-228600">
              <a:buFont typeface="Arial,Sans-Serif"/>
              <a:buChar char="•"/>
            </a:pPr>
            <a:r>
              <a:rPr lang="en-US" sz="1000" dirty="0"/>
              <a:t>Highest in  enrollment, drug use, disability</a:t>
            </a:r>
            <a:endParaRPr lang="en-US" sz="1000" dirty="0">
              <a:solidFill>
                <a:srgbClr val="384655"/>
              </a:solidFill>
            </a:endParaRPr>
          </a:p>
          <a:p>
            <a:pPr marL="228600" indent="-228600">
              <a:buFont typeface="Arial,Sans-Serif"/>
              <a:buChar char="•"/>
            </a:pPr>
            <a:r>
              <a:rPr lang="en-US" sz="1000" dirty="0"/>
              <a:t>High dual eligible rate: 0.16</a:t>
            </a:r>
            <a:endParaRPr lang="en-US" sz="1000" dirty="0">
              <a:solidFill>
                <a:srgbClr val="384655"/>
              </a:solidFill>
            </a:endParaRPr>
          </a:p>
          <a:p>
            <a:pPr marL="228600" indent="-228600">
              <a:buFont typeface="Arial,Sans-Serif"/>
              <a:buChar char="•"/>
            </a:pPr>
            <a:r>
              <a:rPr lang="en-US" sz="1000" dirty="0"/>
              <a:t>Unique mega-cluster</a:t>
            </a:r>
            <a:endParaRPr lang="en-US" dirty="0"/>
          </a:p>
          <a:p>
            <a:endParaRPr lang="en-US" sz="1100"/>
          </a:p>
          <a:p>
            <a:r>
              <a:rPr lang="en-US" sz="1000" dirty="0"/>
              <a:t>Cluster 2 – High Income, High Education</a:t>
            </a:r>
            <a:endParaRPr lang="en-US" sz="1000" dirty="0">
              <a:solidFill>
                <a:srgbClr val="384655"/>
              </a:solidFill>
            </a:endParaRPr>
          </a:p>
          <a:p>
            <a:pPr marL="171450" indent="-171450">
              <a:buFont typeface="Arial,Sans-Serif"/>
              <a:buChar char="•"/>
            </a:pPr>
            <a:r>
              <a:rPr lang="en-US" sz="1000" dirty="0"/>
              <a:t>Highest </a:t>
            </a:r>
            <a:r>
              <a:rPr lang="en-US" sz="1000" dirty="0" err="1"/>
              <a:t>median_income</a:t>
            </a:r>
            <a:endParaRPr lang="en-US" sz="1000" dirty="0" err="1">
              <a:solidFill>
                <a:srgbClr val="384655"/>
              </a:solidFill>
            </a:endParaRPr>
          </a:p>
          <a:p>
            <a:pPr marL="171450" indent="-171450">
              <a:buFont typeface="Arial,Sans-Serif"/>
              <a:buChar char="•"/>
            </a:pPr>
            <a:r>
              <a:rPr lang="en-US" sz="1000" dirty="0"/>
              <a:t>Highest </a:t>
            </a:r>
            <a:r>
              <a:rPr lang="en-US" sz="1000" dirty="0" err="1"/>
              <a:t>college_rate</a:t>
            </a:r>
            <a:r>
              <a:rPr lang="en-US" sz="1000" dirty="0"/>
              <a:t>: 42%</a:t>
            </a:r>
            <a:endParaRPr lang="en-US" sz="1000" dirty="0">
              <a:solidFill>
                <a:srgbClr val="384655"/>
              </a:solidFill>
            </a:endParaRPr>
          </a:p>
          <a:p>
            <a:pPr marL="171450" indent="-171450">
              <a:buFont typeface="Arial,Sans-Serif"/>
              <a:buChar char="•"/>
            </a:pPr>
            <a:r>
              <a:rPr lang="en-US" sz="1000" dirty="0"/>
              <a:t>Lowest dual eligible rate: 0.10</a:t>
            </a:r>
            <a:endParaRPr lang="en-US" sz="1000" dirty="0">
              <a:solidFill>
                <a:srgbClr val="384655"/>
              </a:solidFill>
            </a:endParaRPr>
          </a:p>
          <a:p>
            <a:pPr marL="171450" indent="-171450">
              <a:buFont typeface="Arial,Sans-Serif"/>
              <a:buChar char="•"/>
            </a:pPr>
            <a:r>
              <a:rPr lang="en-US" sz="1000" dirty="0"/>
              <a:t>Likely affluent urban/suburban counties</a:t>
            </a:r>
            <a:endParaRPr lang="en-US" dirty="0"/>
          </a:p>
          <a:p>
            <a:pPr marL="171450" indent="-171450">
              <a:buFont typeface="Arial,Sans-Serif"/>
              <a:buChar char="•"/>
            </a:pPr>
            <a:endParaRPr lang="en-US" sz="1000" dirty="0"/>
          </a:p>
          <a:p>
            <a:pPr marL="285750" indent="-285750">
              <a:buFont typeface="Arial"/>
              <a:buChar char="•"/>
            </a:pPr>
            <a:endParaRPr lang="en-US" sz="1000" dirty="0"/>
          </a:p>
          <a:p>
            <a:r>
              <a:rPr lang="en-US" sz="1000" dirty="0"/>
              <a:t>Cluster 3 – Mid-Sized Urban Mix</a:t>
            </a:r>
            <a:endParaRPr lang="en-US" sz="1000" dirty="0">
              <a:solidFill>
                <a:srgbClr val="384655"/>
              </a:solidFill>
            </a:endParaRPr>
          </a:p>
          <a:p>
            <a:pPr marL="171450" indent="-171450">
              <a:buFont typeface="Arial,Sans-Serif"/>
              <a:buChar char="•"/>
            </a:pPr>
            <a:r>
              <a:rPr lang="en-US" sz="1000" dirty="0"/>
              <a:t>Moderate income &amp; education</a:t>
            </a:r>
            <a:endParaRPr lang="en-US" sz="1000" dirty="0">
              <a:solidFill>
                <a:srgbClr val="384655"/>
              </a:solidFill>
            </a:endParaRPr>
          </a:p>
          <a:p>
            <a:pPr marL="171450" indent="-171450">
              <a:buFont typeface="Arial,Sans-Serif"/>
              <a:buChar char="•"/>
            </a:pPr>
            <a:r>
              <a:rPr lang="en-US" sz="1000" dirty="0"/>
              <a:t>Dual eligible rate: 0.15</a:t>
            </a:r>
            <a:endParaRPr lang="en-US" sz="1000" dirty="0">
              <a:solidFill>
                <a:srgbClr val="384655"/>
              </a:solidFill>
            </a:endParaRPr>
          </a:p>
          <a:p>
            <a:endParaRPr lang="en-US" sz="1000" dirty="0"/>
          </a:p>
          <a:p>
            <a:pPr marL="228600" indent="-228600">
              <a:buFont typeface="Arial"/>
              <a:buChar char="•"/>
            </a:pPr>
            <a:endParaRPr lang="en-US" sz="1100"/>
          </a:p>
        </p:txBody>
      </p:sp>
      <p:pic>
        <p:nvPicPr>
          <p:cNvPr id="5" name="Picture 4">
            <a:extLst>
              <a:ext uri="{FF2B5EF4-FFF2-40B4-BE49-F238E27FC236}">
                <a16:creationId xmlns:a16="http://schemas.microsoft.com/office/drawing/2014/main" id="{CC98F4A6-525F-5E9D-FD47-D48B270E8E34}"/>
              </a:ext>
            </a:extLst>
          </p:cNvPr>
          <p:cNvPicPr>
            <a:picLocks noChangeAspect="1"/>
          </p:cNvPicPr>
          <p:nvPr/>
        </p:nvPicPr>
        <p:blipFill>
          <a:blip r:embed="rId4"/>
          <a:stretch>
            <a:fillRect/>
          </a:stretch>
        </p:blipFill>
        <p:spPr>
          <a:xfrm>
            <a:off x="704558" y="1022195"/>
            <a:ext cx="4844858" cy="3475464"/>
          </a:xfrm>
          <a:prstGeom prst="rect">
            <a:avLst/>
          </a:prstGeom>
        </p:spPr>
      </p:pic>
    </p:spTree>
    <p:extLst>
      <p:ext uri="{BB962C8B-B14F-4D97-AF65-F5344CB8AC3E}">
        <p14:creationId xmlns:p14="http://schemas.microsoft.com/office/powerpoint/2010/main" val="1921443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B558AE47-AEE1-A550-D58D-DAE010A8AC33}"/>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AE3BB966-39EE-D873-A785-3E821F7EB565}"/>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2000"/>
              <a:t>Key Insights: </a:t>
            </a:r>
            <a:br>
              <a:rPr lang="en-US" sz="2000"/>
            </a:br>
            <a:r>
              <a:rPr lang="en-US" sz="2000" b="0"/>
              <a:t>Economic &amp; Policy Impact on Medicaid Eligibility </a:t>
            </a:r>
          </a:p>
        </p:txBody>
      </p:sp>
      <p:sp>
        <p:nvSpPr>
          <p:cNvPr id="10" name="Google Shape;360;p36">
            <a:extLst>
              <a:ext uri="{FF2B5EF4-FFF2-40B4-BE49-F238E27FC236}">
                <a16:creationId xmlns:a16="http://schemas.microsoft.com/office/drawing/2014/main" id="{9DF31C2A-8185-BF96-491A-87D13662258D}"/>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282672C0-4BC3-2708-21A2-A32558013FDB}"/>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8F5CA432-AE74-E3E5-E0D1-178C1909754D}"/>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1F143BC1-E63A-0B74-2F90-265B2006D834}"/>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20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DB7BF867-FC3B-6E0D-E59B-8B2477BFD6CE}"/>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F0028E4F-3F4F-5F96-9B23-F3F06F1458CE}"/>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dirty="0"/>
              <a:t>Model job loss/ inflation vs eligibility</a:t>
            </a:r>
          </a:p>
        </p:txBody>
      </p:sp>
      <p:sp>
        <p:nvSpPr>
          <p:cNvPr id="10" name="Google Shape;360;p36">
            <a:extLst>
              <a:ext uri="{FF2B5EF4-FFF2-40B4-BE49-F238E27FC236}">
                <a16:creationId xmlns:a16="http://schemas.microsoft.com/office/drawing/2014/main" id="{824E4C10-E5C4-A723-C94E-AD48384DAF67}"/>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2C8765F4-EB6B-E8BA-7793-AA1D363E8463}"/>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C1E59E0D-AB6A-C83F-EF46-DE916B139CC8}"/>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91479011-3C48-7D13-EE98-754BDD0A9175}"/>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2838DF89-E966-87FD-7F65-FCA60C04D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6A7F9D49-B1F8-9B7F-4EE3-56940CA9EEFD}"/>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4D64865D-2CD7-4067-F7D8-AE2B8FC21C87}"/>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3F9F9B21-0168-456B-7BCB-9EB5CCD0F01C}"/>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750F916E-B1A8-FC83-A6E2-40F9063633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5DE8B85-122B-CFAB-DCE9-064236B2093A}"/>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AB3D1263-BE3B-886E-6111-A0E4F0A03FB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808DA3E3-25A0-5E67-9F5E-B6DA5AFEBB2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1DAC73-2A30-BE30-D20F-9E765077D36C}"/>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3357AE8E-4AFD-A6D5-6ECD-4CAAB1BB6DE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A82194FF-A558-EB62-1F66-93DC1669808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2787A52-11FA-AF85-741E-3814BE21E695}"/>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F0B16795-9989-1287-8308-241B04197CB5}"/>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CDDDD489-247C-7A45-6EA1-2473D55C6A7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83357DF-E4E1-1596-68DE-CACE7F5759F5}"/>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E01C2569-F608-49DA-BD32-4F09AA56171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43E31956-BA7A-307C-A75B-5E46EFEE243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D732D43-71DC-1688-E259-7D8E8867ED99}"/>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D1326FA8-8445-7CF0-F66B-BC9F0C9D1439}"/>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9666A8F6-BAAC-FAF8-54F7-FE68FEF6690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89A05726-2944-8F69-2F96-2ADC1EC757CC}"/>
              </a:ext>
            </a:extLst>
          </p:cNvPr>
          <p:cNvPicPr>
            <a:picLocks noChangeAspect="1"/>
          </p:cNvPicPr>
          <p:nvPr/>
        </p:nvPicPr>
        <p:blipFill>
          <a:blip r:embed="rId4"/>
          <a:stretch>
            <a:fillRect/>
          </a:stretch>
        </p:blipFill>
        <p:spPr>
          <a:xfrm>
            <a:off x="314897" y="1202267"/>
            <a:ext cx="3073071" cy="2397813"/>
          </a:xfrm>
          <a:prstGeom prst="rect">
            <a:avLst/>
          </a:prstGeom>
        </p:spPr>
      </p:pic>
      <p:pic>
        <p:nvPicPr>
          <p:cNvPr id="4" name="Picture 3" descr="A graph showing the growth of unemployment&#10;&#10;AI-generated content may be incorrect.">
            <a:extLst>
              <a:ext uri="{FF2B5EF4-FFF2-40B4-BE49-F238E27FC236}">
                <a16:creationId xmlns:a16="http://schemas.microsoft.com/office/drawing/2014/main" id="{E2FE6CFB-2C52-2DE4-A6FE-EFFA235E5121}"/>
              </a:ext>
            </a:extLst>
          </p:cNvPr>
          <p:cNvPicPr>
            <a:picLocks noChangeAspect="1"/>
          </p:cNvPicPr>
          <p:nvPr/>
        </p:nvPicPr>
        <p:blipFill>
          <a:blip r:embed="rId5"/>
          <a:stretch>
            <a:fillRect/>
          </a:stretch>
        </p:blipFill>
        <p:spPr>
          <a:xfrm>
            <a:off x="3377407" y="1643479"/>
            <a:ext cx="5241455" cy="2660608"/>
          </a:xfrm>
          <a:prstGeom prst="rect">
            <a:avLst/>
          </a:prstGeom>
        </p:spPr>
      </p:pic>
    </p:spTree>
    <p:extLst>
      <p:ext uri="{BB962C8B-B14F-4D97-AF65-F5344CB8AC3E}">
        <p14:creationId xmlns:p14="http://schemas.microsoft.com/office/powerpoint/2010/main" val="3083006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EC2BA748-CA50-0353-7561-25017A4EDBC9}"/>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79EE731E-344D-BA24-67D9-4B285402F20E}"/>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a:t>Future Outcome</a:t>
            </a:r>
          </a:p>
        </p:txBody>
      </p:sp>
      <p:sp>
        <p:nvSpPr>
          <p:cNvPr id="10" name="Google Shape;360;p36">
            <a:extLst>
              <a:ext uri="{FF2B5EF4-FFF2-40B4-BE49-F238E27FC236}">
                <a16:creationId xmlns:a16="http://schemas.microsoft.com/office/drawing/2014/main" id="{E852848A-D3B9-29AF-BDCE-12AF5E7EB5CF}"/>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331A77DC-9AA3-4013-17AE-1AC90F10F05B}"/>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EACF379F-EFE5-589C-EDB7-6B2432EBF2FE}"/>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B6FAEC8A-9070-910E-7CA2-F5FDEC5B66FA}"/>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E3370AA8-1B8A-E0B1-7683-3C396D5E0D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ADFD066C-BF52-BAAF-67A1-10661788B953}"/>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C4D31A53-EF97-22E3-AD60-A7B6CED9626B}"/>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72DF7081-EBD5-6A11-DCC9-56EC4D5404AE}"/>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392D07FC-97A0-A526-AED6-A6AE8EC63DC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BB9B619-72E3-232A-4488-6DE8E255B49A}"/>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8DF8BDED-AE5C-539B-B183-338B986F206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04BCB9EE-9932-7BF1-37E7-941BF727714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36D78F9-D3EF-6E9D-16CD-880D180D2397}"/>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94C704B1-67E8-9F72-AFB9-9F7E53EB22E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A3FAE666-7817-61A0-664E-70B083E3E03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EC52A9-B3AA-38AB-383F-BF1D1327E1B1}"/>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8C7B397C-8BF1-647B-ACD4-A258B70960B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90DE2A4-D908-22E7-E5C7-6E0F3A1D07D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EDE1D93-474D-0A08-6B78-E30D845E94CE}"/>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1A1657ED-6CCA-F2F6-4AB6-BCD0F0711CE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5A967110-5939-B7F7-D335-F251A771437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5C3A15E-1DAF-0BD5-514C-4EBDF611D4E1}"/>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41BE9D78-0B53-12B9-3C44-6AC872FAA431}"/>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0D097DC2-3FFC-38C8-635E-6CA057CAB42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E4ED79AC-44A5-9DDD-D146-D9D4A900BCBF}"/>
              </a:ext>
            </a:extLst>
          </p:cNvPr>
          <p:cNvPicPr>
            <a:picLocks noChangeAspect="1"/>
          </p:cNvPicPr>
          <p:nvPr/>
        </p:nvPicPr>
        <p:blipFill>
          <a:blip r:embed="rId4"/>
          <a:stretch>
            <a:fillRect/>
          </a:stretch>
        </p:blipFill>
        <p:spPr>
          <a:xfrm>
            <a:off x="809564" y="787427"/>
            <a:ext cx="4875031" cy="3568645"/>
          </a:xfrm>
          <a:prstGeom prst="rect">
            <a:avLst/>
          </a:prstGeom>
        </p:spPr>
      </p:pic>
    </p:spTree>
    <p:extLst>
      <p:ext uri="{BB962C8B-B14F-4D97-AF65-F5344CB8AC3E}">
        <p14:creationId xmlns:p14="http://schemas.microsoft.com/office/powerpoint/2010/main" val="1468234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48A0F92B-97A3-BC5E-0A09-2C44F06631F2}"/>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E8C4ED89-D06A-6E5C-05D2-E9908EA1D828}"/>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a:t>Future Outcome</a:t>
            </a:r>
          </a:p>
        </p:txBody>
      </p:sp>
      <p:sp>
        <p:nvSpPr>
          <p:cNvPr id="10" name="Google Shape;360;p36">
            <a:extLst>
              <a:ext uri="{FF2B5EF4-FFF2-40B4-BE49-F238E27FC236}">
                <a16:creationId xmlns:a16="http://schemas.microsoft.com/office/drawing/2014/main" id="{D2055A01-C236-52B3-3F4B-FCF64B763D99}"/>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4C2E8A9C-C22F-72DE-6F0D-CC9D3EF32B4D}"/>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58BB9963-67F9-63F3-657C-5DEA2A4D726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BC868BB-289F-FDD4-09EB-D80E0FBF3AD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A1AFE714-986B-C502-FB15-FA0D1CBA7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7245189B-7ECC-0F06-8D76-5FAEA0742D4A}"/>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52F28B27-C956-1657-2ECE-9142931DCB4B}"/>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58B375DC-0335-2E3E-5010-B9DE125AEBA2}"/>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0E7EE19A-867F-4269-091C-98F0909AB7C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DAF5F02-2C05-CCB2-AFA6-0AB19ADCD44A}"/>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65912D42-3BB1-9541-9B3F-DF5045C6615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CBD94D05-15E7-B512-4431-0A979BDFA70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57C833F-B224-7D18-50B1-B911B65D2755}"/>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3A2CBB0A-F0A5-64A8-D896-63443894BFE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7698B21-C8FF-5E8A-B4AD-926E6072EB6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A0F11AF-7AD1-F1C5-A72B-722C48A708EE}"/>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7EC85952-3503-AECC-7CC0-4FE02CF6F450}"/>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AD78EFB8-8134-7F07-3F98-7ECF2F7196F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9AE0D48E-6A15-6F29-3966-AA1221A784C1}"/>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D9B1FC73-A487-C29B-840D-F951F43BFFB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2B4F2D3F-16EE-8788-9940-09B456BDBDE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254DA60-352C-27A4-6DAE-E2CEA2EEFD07}"/>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BDC8CCA1-E5DC-3A52-F089-183FE46EE7CB}"/>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85D8DA3-3692-7872-34CF-C0D7661F973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5" name="Picture 4" descr="A graph with a line going up&#10;&#10;AI-generated content may be incorrect.">
            <a:extLst>
              <a:ext uri="{FF2B5EF4-FFF2-40B4-BE49-F238E27FC236}">
                <a16:creationId xmlns:a16="http://schemas.microsoft.com/office/drawing/2014/main" id="{A7F20064-6050-9284-6315-11D6DC648070}"/>
              </a:ext>
            </a:extLst>
          </p:cNvPr>
          <p:cNvPicPr>
            <a:picLocks noChangeAspect="1"/>
          </p:cNvPicPr>
          <p:nvPr/>
        </p:nvPicPr>
        <p:blipFill>
          <a:blip r:embed="rId4"/>
          <a:stretch>
            <a:fillRect/>
          </a:stretch>
        </p:blipFill>
        <p:spPr>
          <a:xfrm>
            <a:off x="703872" y="700798"/>
            <a:ext cx="5237702" cy="3814234"/>
          </a:xfrm>
          <a:prstGeom prst="rect">
            <a:avLst/>
          </a:prstGeom>
        </p:spPr>
      </p:pic>
    </p:spTree>
    <p:extLst>
      <p:ext uri="{BB962C8B-B14F-4D97-AF65-F5344CB8AC3E}">
        <p14:creationId xmlns:p14="http://schemas.microsoft.com/office/powerpoint/2010/main" val="76078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9ED1661E-C0A9-558C-97E5-65926B2514A0}"/>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84E62555-8D65-B10B-1906-56C6D2363565}"/>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a:t>Cost Pressures</a:t>
            </a:r>
          </a:p>
        </p:txBody>
      </p:sp>
      <p:sp>
        <p:nvSpPr>
          <p:cNvPr id="10" name="Google Shape;360;p36">
            <a:extLst>
              <a:ext uri="{FF2B5EF4-FFF2-40B4-BE49-F238E27FC236}">
                <a16:creationId xmlns:a16="http://schemas.microsoft.com/office/drawing/2014/main" id="{0B92B214-F6E6-6FC0-9292-2A2CD1BB5622}"/>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56294B86-C683-ACE3-7E18-898AC6EA4B3C}"/>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6B8117B0-3D36-C345-17D2-C58BE81D3EEB}"/>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1DD47AA-14EA-E35E-933D-7061200468AA}"/>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E55C1552-3523-045E-5266-4915059B8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DCB6CBE-5663-56C6-A5C8-3F6D3A26E2C8}"/>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AB116DAD-678E-7A19-DB35-2DFEB4FC8B8F}"/>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FB440E6C-0E9F-0C29-FEE1-4439593F5657}"/>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1F8A5D4E-C0D9-67F2-CE3B-B6C968DC28E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6B993DF-715A-4B8F-21C5-F72427D05816}"/>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F1DA9675-141B-5532-240A-1D7CE710D3D3}"/>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2B1FBA10-6A33-B64B-CCA8-55DF5FBF5E0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558EFE23-C4AB-9B9B-EB96-EE533C4002C4}"/>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22F1BA24-299D-6430-9033-D9A28586E1C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B0C930A0-F705-3CEC-77EB-9945A4D23F7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5D07683-17C7-4A8A-18C8-DC1C9736A2E3}"/>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82522C75-0A14-10DE-FA8D-72B7428506A4}"/>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FAA6EC1-A46E-03C7-9279-063F98A288C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5C44C98-C4E7-3CDC-65FD-AC7B6DF92DD5}"/>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7726EDF9-ED54-6D0F-8E92-56B8F81D807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C51F6523-43BD-BD6E-BB73-2A8569E8276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772B9FB-8CBE-90A4-AEB7-7E5C70893A01}"/>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192CF595-EFD9-D900-BFF5-97C0AD2D022F}"/>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BB23E790-3E12-F1B7-DC78-3CFF8A2C382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 name="Picture 2" descr="A graph with a line and a line&#10;&#10;AI-generated content may be incorrect.">
            <a:extLst>
              <a:ext uri="{FF2B5EF4-FFF2-40B4-BE49-F238E27FC236}">
                <a16:creationId xmlns:a16="http://schemas.microsoft.com/office/drawing/2014/main" id="{924E3A15-496C-D8A2-F6D9-259E8E5DC45D}"/>
              </a:ext>
            </a:extLst>
          </p:cNvPr>
          <p:cNvPicPr>
            <a:picLocks noChangeAspect="1"/>
          </p:cNvPicPr>
          <p:nvPr/>
        </p:nvPicPr>
        <p:blipFill>
          <a:blip r:embed="rId4"/>
          <a:stretch>
            <a:fillRect/>
          </a:stretch>
        </p:blipFill>
        <p:spPr>
          <a:xfrm>
            <a:off x="270309" y="937983"/>
            <a:ext cx="4131177" cy="2332941"/>
          </a:xfrm>
          <a:prstGeom prst="rect">
            <a:avLst/>
          </a:prstGeom>
        </p:spPr>
      </p:pic>
      <p:pic>
        <p:nvPicPr>
          <p:cNvPr id="5" name="Picture 4" descr="A graph with orange and blue lines&#10;&#10;AI-generated content may be incorrect.">
            <a:extLst>
              <a:ext uri="{FF2B5EF4-FFF2-40B4-BE49-F238E27FC236}">
                <a16:creationId xmlns:a16="http://schemas.microsoft.com/office/drawing/2014/main" id="{7B356589-18CD-F251-E66E-E5897D2297F8}"/>
              </a:ext>
            </a:extLst>
          </p:cNvPr>
          <p:cNvPicPr>
            <a:picLocks noChangeAspect="1"/>
          </p:cNvPicPr>
          <p:nvPr/>
        </p:nvPicPr>
        <p:blipFill>
          <a:blip r:embed="rId5"/>
          <a:stretch>
            <a:fillRect/>
          </a:stretch>
        </p:blipFill>
        <p:spPr>
          <a:xfrm>
            <a:off x="4572000" y="942651"/>
            <a:ext cx="4283610" cy="2368944"/>
          </a:xfrm>
          <a:prstGeom prst="rect">
            <a:avLst/>
          </a:prstGeom>
        </p:spPr>
      </p:pic>
    </p:spTree>
    <p:extLst>
      <p:ext uri="{BB962C8B-B14F-4D97-AF65-F5344CB8AC3E}">
        <p14:creationId xmlns:p14="http://schemas.microsoft.com/office/powerpoint/2010/main" val="426923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FF9C2EB3-FACB-199F-FACD-E288CBF3973D}"/>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6EB79153-52F2-F732-12F8-F7FA6CA4DD1B}"/>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b="0"/>
              <a:t>Cost Pressures</a:t>
            </a:r>
          </a:p>
        </p:txBody>
      </p:sp>
      <p:sp>
        <p:nvSpPr>
          <p:cNvPr id="10" name="Google Shape;360;p36">
            <a:extLst>
              <a:ext uri="{FF2B5EF4-FFF2-40B4-BE49-F238E27FC236}">
                <a16:creationId xmlns:a16="http://schemas.microsoft.com/office/drawing/2014/main" id="{5693FD98-7A4B-5B7A-271D-ACF2B72B3636}"/>
              </a:ext>
            </a:extLst>
          </p:cNvPr>
          <p:cNvSpPr/>
          <p:nvPr/>
        </p:nvSpPr>
        <p:spPr>
          <a:xfrm rot="10800000" flipH="1">
            <a:off x="-642780" y="409341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DFADF296-BFAA-5337-9489-16A118B062A2}"/>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B93652ED-152E-0CBE-ED8A-323C7AD81A8D}"/>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B4E1AC6B-5C99-1A81-22C6-670122BA4A4C}"/>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D4C403A9-2488-DD60-6422-1834BD6E4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1EB316E-5656-08F8-5FD1-9BA328113B57}"/>
              </a:ext>
            </a:extLst>
          </p:cNvPr>
          <p:cNvGrpSpPr/>
          <p:nvPr/>
        </p:nvGrpSpPr>
        <p:grpSpPr>
          <a:xfrm>
            <a:off x="1118261" y="4662231"/>
            <a:ext cx="7656421" cy="328790"/>
            <a:chOff x="1118261" y="4662231"/>
            <a:chExt cx="7656421" cy="328790"/>
          </a:xfrm>
        </p:grpSpPr>
        <p:grpSp>
          <p:nvGrpSpPr>
            <p:cNvPr id="34" name="Group 33">
              <a:extLst>
                <a:ext uri="{FF2B5EF4-FFF2-40B4-BE49-F238E27FC236}">
                  <a16:creationId xmlns:a16="http://schemas.microsoft.com/office/drawing/2014/main" id="{6CA1ABF6-23C6-4AF7-CD93-8E1F2FFA09B2}"/>
                </a:ext>
              </a:extLst>
            </p:cNvPr>
            <p:cNvGrpSpPr/>
            <p:nvPr/>
          </p:nvGrpSpPr>
          <p:grpSpPr>
            <a:xfrm>
              <a:off x="1118261" y="4662262"/>
              <a:ext cx="1080001" cy="319498"/>
              <a:chOff x="447867" y="6400802"/>
              <a:chExt cx="1080001" cy="359954"/>
            </a:xfrm>
          </p:grpSpPr>
          <p:sp>
            <p:nvSpPr>
              <p:cNvPr id="50" name="Rectangle 49">
                <a:extLst>
                  <a:ext uri="{FF2B5EF4-FFF2-40B4-BE49-F238E27FC236}">
                    <a16:creationId xmlns:a16="http://schemas.microsoft.com/office/drawing/2014/main" id="{D5112C22-B1DC-92BF-6518-50BF27FB0C62}"/>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51" name="Straight Connector 50">
                <a:extLst>
                  <a:ext uri="{FF2B5EF4-FFF2-40B4-BE49-F238E27FC236}">
                    <a16:creationId xmlns:a16="http://schemas.microsoft.com/office/drawing/2014/main" id="{291FE339-6405-8F15-A9FA-61C2B74068B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79AE281-02C7-5434-66C2-FB3653B0E896}"/>
                </a:ext>
              </a:extLst>
            </p:cNvPr>
            <p:cNvGrpSpPr/>
            <p:nvPr/>
          </p:nvGrpSpPr>
          <p:grpSpPr>
            <a:xfrm>
              <a:off x="2419606" y="4662257"/>
              <a:ext cx="1080001" cy="319498"/>
              <a:chOff x="447867" y="6400802"/>
              <a:chExt cx="1080001" cy="359954"/>
            </a:xfrm>
          </p:grpSpPr>
          <p:sp>
            <p:nvSpPr>
              <p:cNvPr id="48" name="Rectangle 47">
                <a:extLst>
                  <a:ext uri="{FF2B5EF4-FFF2-40B4-BE49-F238E27FC236}">
                    <a16:creationId xmlns:a16="http://schemas.microsoft.com/office/drawing/2014/main" id="{A94241D6-5D63-24AC-60B1-34AD90599508}"/>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CB368FED-3CA0-CD9E-A93F-5AC863CF94D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B832CF5-647F-909D-8858-421F9F310995}"/>
                </a:ext>
              </a:extLst>
            </p:cNvPr>
            <p:cNvGrpSpPr/>
            <p:nvPr/>
          </p:nvGrpSpPr>
          <p:grpSpPr>
            <a:xfrm>
              <a:off x="3720951" y="4662252"/>
              <a:ext cx="1080001" cy="319498"/>
              <a:chOff x="447867" y="6400802"/>
              <a:chExt cx="1080001" cy="359954"/>
            </a:xfrm>
          </p:grpSpPr>
          <p:sp>
            <p:nvSpPr>
              <p:cNvPr id="46" name="Rectangle 45">
                <a:extLst>
                  <a:ext uri="{FF2B5EF4-FFF2-40B4-BE49-F238E27FC236}">
                    <a16:creationId xmlns:a16="http://schemas.microsoft.com/office/drawing/2014/main" id="{DE3AF097-F92C-BD7C-7F26-4E8D3553D9B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1E18BF0C-E47D-6949-5890-C58FD26AFB0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7B177DE-47C5-D4F9-7051-9E28DE0C2081}"/>
                </a:ext>
              </a:extLst>
            </p:cNvPr>
            <p:cNvGrpSpPr/>
            <p:nvPr/>
          </p:nvGrpSpPr>
          <p:grpSpPr>
            <a:xfrm>
              <a:off x="5022296" y="4662247"/>
              <a:ext cx="1080001" cy="319498"/>
              <a:chOff x="447867" y="6400802"/>
              <a:chExt cx="1080001" cy="359954"/>
            </a:xfrm>
          </p:grpSpPr>
          <p:sp>
            <p:nvSpPr>
              <p:cNvPr id="44" name="Rectangle 43">
                <a:extLst>
                  <a:ext uri="{FF2B5EF4-FFF2-40B4-BE49-F238E27FC236}">
                    <a16:creationId xmlns:a16="http://schemas.microsoft.com/office/drawing/2014/main" id="{F40FE90F-FD87-C959-5781-CBA3C59559ED}"/>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BF8167FD-3896-97AE-3044-3DBA1B92FD4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8CE6233-F5BB-9559-B4D0-83546C344533}"/>
                </a:ext>
              </a:extLst>
            </p:cNvPr>
            <p:cNvGrpSpPr/>
            <p:nvPr/>
          </p:nvGrpSpPr>
          <p:grpSpPr>
            <a:xfrm>
              <a:off x="6323641" y="4662242"/>
              <a:ext cx="1080001" cy="319498"/>
              <a:chOff x="447867" y="6400802"/>
              <a:chExt cx="1080001" cy="359954"/>
            </a:xfrm>
          </p:grpSpPr>
          <p:sp>
            <p:nvSpPr>
              <p:cNvPr id="42" name="Rectangle 41">
                <a:extLst>
                  <a:ext uri="{FF2B5EF4-FFF2-40B4-BE49-F238E27FC236}">
                    <a16:creationId xmlns:a16="http://schemas.microsoft.com/office/drawing/2014/main" id="{6C673A64-D589-4467-5993-98333C16A3A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43" name="Straight Connector 42">
                <a:extLst>
                  <a:ext uri="{FF2B5EF4-FFF2-40B4-BE49-F238E27FC236}">
                    <a16:creationId xmlns:a16="http://schemas.microsoft.com/office/drawing/2014/main" id="{556DE3E4-6B11-4CB1-E0F9-940F5133EA5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75C1B29-EA4C-D199-2C4D-C33BDD2EC406}"/>
                </a:ext>
              </a:extLst>
            </p:cNvPr>
            <p:cNvGrpSpPr/>
            <p:nvPr/>
          </p:nvGrpSpPr>
          <p:grpSpPr>
            <a:xfrm>
              <a:off x="7624986" y="4662231"/>
              <a:ext cx="1149696" cy="328790"/>
              <a:chOff x="447867" y="6400802"/>
              <a:chExt cx="1149696" cy="370423"/>
            </a:xfrm>
          </p:grpSpPr>
          <p:sp>
            <p:nvSpPr>
              <p:cNvPr id="40" name="Rectangle 39">
                <a:extLst>
                  <a:ext uri="{FF2B5EF4-FFF2-40B4-BE49-F238E27FC236}">
                    <a16:creationId xmlns:a16="http://schemas.microsoft.com/office/drawing/2014/main" id="{7CAA7F59-2363-65D4-C5F0-896F935ABDF4}"/>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44EE15C2-5376-9D33-1193-063B8454680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391BA337-66D9-BF31-02AE-5D22587ED4E2}"/>
              </a:ext>
            </a:extLst>
          </p:cNvPr>
          <p:cNvPicPr>
            <a:picLocks noChangeAspect="1"/>
          </p:cNvPicPr>
          <p:nvPr/>
        </p:nvPicPr>
        <p:blipFill>
          <a:blip r:embed="rId4"/>
          <a:stretch>
            <a:fillRect/>
          </a:stretch>
        </p:blipFill>
        <p:spPr>
          <a:xfrm>
            <a:off x="0" y="1458798"/>
            <a:ext cx="8930207" cy="1992199"/>
          </a:xfrm>
          <a:prstGeom prst="rect">
            <a:avLst/>
          </a:prstGeom>
        </p:spPr>
      </p:pic>
    </p:spTree>
    <p:extLst>
      <p:ext uri="{BB962C8B-B14F-4D97-AF65-F5344CB8AC3E}">
        <p14:creationId xmlns:p14="http://schemas.microsoft.com/office/powerpoint/2010/main" val="3936757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C2E1230B-09C3-48B6-1A35-627726A926AC}"/>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5EE87F84-3CE0-DA41-5B70-E0CB08F738B6}"/>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000"/>
              <a:t>Recommendations</a:t>
            </a:r>
          </a:p>
        </p:txBody>
      </p:sp>
      <p:sp>
        <p:nvSpPr>
          <p:cNvPr id="10" name="Google Shape;360;p36">
            <a:extLst>
              <a:ext uri="{FF2B5EF4-FFF2-40B4-BE49-F238E27FC236}">
                <a16:creationId xmlns:a16="http://schemas.microsoft.com/office/drawing/2014/main" id="{CB3FFADE-4330-8EDA-EB35-B837959EEB1F}"/>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71D42592-1C9F-CA13-26CE-D0224BC4B66E}"/>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5E5F49AD-AE5E-5384-2B98-6F080BC974ED}"/>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B0FDCCA2-D05A-9E0F-3CE7-1FC164F6C41E}"/>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08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6" name="Picture 5">
            <a:extLst>
              <a:ext uri="{FF2B5EF4-FFF2-40B4-BE49-F238E27FC236}">
                <a16:creationId xmlns:a16="http://schemas.microsoft.com/office/drawing/2014/main" id="{C76690AA-AD2C-BFC4-41B3-5FF1C54C5EBA}"/>
              </a:ext>
            </a:extLst>
          </p:cNvPr>
          <p:cNvPicPr>
            <a:picLocks noChangeAspect="1"/>
          </p:cNvPicPr>
          <p:nvPr/>
        </p:nvPicPr>
        <p:blipFill>
          <a:blip r:embed="rId3"/>
          <a:stretch>
            <a:fillRect/>
          </a:stretch>
        </p:blipFill>
        <p:spPr>
          <a:xfrm>
            <a:off x="3533269" y="1122762"/>
            <a:ext cx="2504196" cy="2757539"/>
          </a:xfrm>
          <a:prstGeom prst="rect">
            <a:avLst/>
          </a:prstGeom>
        </p:spPr>
      </p:pic>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   Wellmark Case Overview</a:t>
            </a:r>
            <a:endParaRPr lang="en-US" sz="2400"/>
          </a:p>
        </p:txBody>
      </p:sp>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080;p33">
            <a:extLst>
              <a:ext uri="{FF2B5EF4-FFF2-40B4-BE49-F238E27FC236}">
                <a16:creationId xmlns:a16="http://schemas.microsoft.com/office/drawing/2014/main" id="{1BA2CF37-7556-66AF-B5FF-29B1CE2349E5}"/>
              </a:ext>
            </a:extLst>
          </p:cNvPr>
          <p:cNvSpPr/>
          <p:nvPr/>
        </p:nvSpPr>
        <p:spPr>
          <a:xfrm>
            <a:off x="5480940" y="958833"/>
            <a:ext cx="901200" cy="3348000"/>
          </a:xfrm>
          <a:prstGeom prst="roundRect">
            <a:avLst>
              <a:gd name="adj" fmla="val 16667"/>
            </a:avLst>
          </a:prstGeom>
          <a:solidFill>
            <a:srgbClr val="42A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4" name="Google Shape;2081;p33">
            <a:extLst>
              <a:ext uri="{FF2B5EF4-FFF2-40B4-BE49-F238E27FC236}">
                <a16:creationId xmlns:a16="http://schemas.microsoft.com/office/drawing/2014/main" id="{AEF78BD0-6885-998F-F8FF-0DE25ABC1D6F}"/>
              </a:ext>
            </a:extLst>
          </p:cNvPr>
          <p:cNvSpPr/>
          <p:nvPr/>
        </p:nvSpPr>
        <p:spPr>
          <a:xfrm>
            <a:off x="3015380" y="976164"/>
            <a:ext cx="901200" cy="3348000"/>
          </a:xfrm>
          <a:prstGeom prst="roundRect">
            <a:avLst>
              <a:gd name="adj" fmla="val 16667"/>
            </a:avLst>
          </a:prstGeom>
          <a:solidFill>
            <a:srgbClr val="42A8D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75" name="Google Shape;2083;p33">
            <a:extLst>
              <a:ext uri="{FF2B5EF4-FFF2-40B4-BE49-F238E27FC236}">
                <a16:creationId xmlns:a16="http://schemas.microsoft.com/office/drawing/2014/main" id="{D1B2DD51-C726-A73B-BC0D-59100ECB995E}"/>
              </a:ext>
            </a:extLst>
          </p:cNvPr>
          <p:cNvGrpSpPr/>
          <p:nvPr/>
        </p:nvGrpSpPr>
        <p:grpSpPr>
          <a:xfrm>
            <a:off x="767851" y="2177811"/>
            <a:ext cx="1980324" cy="829023"/>
            <a:chOff x="-2082450" y="3633626"/>
            <a:chExt cx="1980324" cy="829023"/>
          </a:xfrm>
        </p:grpSpPr>
        <p:sp>
          <p:nvSpPr>
            <p:cNvPr id="1076" name="Google Shape;2084;p33">
              <a:extLst>
                <a:ext uri="{FF2B5EF4-FFF2-40B4-BE49-F238E27FC236}">
                  <a16:creationId xmlns:a16="http://schemas.microsoft.com/office/drawing/2014/main" id="{4A818F85-EF39-5819-6548-A3578EB9F64B}"/>
                </a:ext>
              </a:extLst>
            </p:cNvPr>
            <p:cNvSpPr txBox="1"/>
            <p:nvPr/>
          </p:nvSpPr>
          <p:spPr>
            <a:xfrm>
              <a:off x="-2082426" y="3633626"/>
              <a:ext cx="1980300" cy="348600"/>
            </a:xfrm>
            <a:prstGeom prst="rect">
              <a:avLst/>
            </a:prstGeom>
            <a:noFill/>
            <a:ln>
              <a:noFill/>
            </a:ln>
          </p:spPr>
          <p:txBody>
            <a:bodyPr spcFirstLastPara="1" wrap="square" lIns="91425" tIns="91425" rIns="91425" bIns="91425" anchor="ctr" anchorCtr="0">
              <a:noAutofit/>
            </a:bodyPr>
            <a:lstStyle/>
            <a:p>
              <a:r>
                <a:rPr lang="en" sz="1800" b="1">
                  <a:latin typeface="Fira Sans Extra Condensed"/>
                  <a:ea typeface="Fira Sans Extra Condensed"/>
                  <a:cs typeface="Fira Sans Extra Condensed"/>
                  <a:sym typeface="Fira Sans Extra Condensed"/>
                </a:rPr>
                <a:t>Scale</a:t>
              </a:r>
              <a:endParaRPr sz="1800" b="1">
                <a:latin typeface="Fira Sans Extra Condensed"/>
                <a:ea typeface="Fira Sans Extra Condensed"/>
                <a:cs typeface="Fira Sans Extra Condensed"/>
                <a:sym typeface="Fira Sans Extra Condensed"/>
              </a:endParaRPr>
            </a:p>
          </p:txBody>
        </p:sp>
        <p:sp>
          <p:nvSpPr>
            <p:cNvPr id="1077" name="Google Shape;2085;p33">
              <a:extLst>
                <a:ext uri="{FF2B5EF4-FFF2-40B4-BE49-F238E27FC236}">
                  <a16:creationId xmlns:a16="http://schemas.microsoft.com/office/drawing/2014/main" id="{02B8AF92-FEDE-D82F-C473-648653ACC5EC}"/>
                </a:ext>
              </a:extLst>
            </p:cNvPr>
            <p:cNvSpPr txBox="1"/>
            <p:nvPr/>
          </p:nvSpPr>
          <p:spPr>
            <a:xfrm>
              <a:off x="-2082450" y="3911248"/>
              <a:ext cx="1980300" cy="551400"/>
            </a:xfrm>
            <a:prstGeom prst="rect">
              <a:avLst/>
            </a:prstGeom>
            <a:noFill/>
            <a:ln>
              <a:noFill/>
            </a:ln>
          </p:spPr>
          <p:txBody>
            <a:bodyPr spcFirstLastPara="1" wrap="square" lIns="91425" tIns="91425" rIns="91425" bIns="91425" anchor="t" anchorCtr="0">
              <a:noAutofit/>
            </a:bodyPr>
            <a:lstStyle/>
            <a:p>
              <a:r>
                <a:rPr lang="en-US" sz="1200">
                  <a:latin typeface="Roboto"/>
                  <a:ea typeface="Roboto"/>
                  <a:cs typeface="Roboto"/>
                  <a:sym typeface="Roboto"/>
                </a:rPr>
                <a:t>Serving +2M members with 39,000+ in network providers. </a:t>
              </a:r>
            </a:p>
          </p:txBody>
        </p:sp>
      </p:grpSp>
      <p:grpSp>
        <p:nvGrpSpPr>
          <p:cNvPr id="1078" name="Google Shape;2086;p33">
            <a:extLst>
              <a:ext uri="{FF2B5EF4-FFF2-40B4-BE49-F238E27FC236}">
                <a16:creationId xmlns:a16="http://schemas.microsoft.com/office/drawing/2014/main" id="{4B63C5E1-4951-3B38-7AEA-8E285EAB369B}"/>
              </a:ext>
            </a:extLst>
          </p:cNvPr>
          <p:cNvGrpSpPr/>
          <p:nvPr/>
        </p:nvGrpSpPr>
        <p:grpSpPr>
          <a:xfrm>
            <a:off x="767738" y="3140608"/>
            <a:ext cx="2346586" cy="1127258"/>
            <a:chOff x="-2113741" y="2579181"/>
            <a:chExt cx="2346586" cy="1127258"/>
          </a:xfrm>
        </p:grpSpPr>
        <p:sp>
          <p:nvSpPr>
            <p:cNvPr id="1079" name="Google Shape;2087;p33">
              <a:extLst>
                <a:ext uri="{FF2B5EF4-FFF2-40B4-BE49-F238E27FC236}">
                  <a16:creationId xmlns:a16="http://schemas.microsoft.com/office/drawing/2014/main" id="{74300925-9C2C-0E92-26A8-6EAF4FAB099D}"/>
                </a:ext>
              </a:extLst>
            </p:cNvPr>
            <p:cNvSpPr txBox="1"/>
            <p:nvPr/>
          </p:nvSpPr>
          <p:spPr>
            <a:xfrm>
              <a:off x="-2113741" y="2579181"/>
              <a:ext cx="2346586" cy="458229"/>
            </a:xfrm>
            <a:prstGeom prst="rect">
              <a:avLst/>
            </a:prstGeom>
            <a:noFill/>
            <a:ln>
              <a:noFill/>
            </a:ln>
          </p:spPr>
          <p:txBody>
            <a:bodyPr spcFirstLastPara="1" wrap="square" lIns="91425" tIns="91425" rIns="91425" bIns="91425" anchor="ctr" anchorCtr="0">
              <a:noAutofit/>
            </a:bodyPr>
            <a:lstStyle/>
            <a:p>
              <a:r>
                <a:rPr lang="en-US" sz="1800" b="1">
                  <a:latin typeface="Fira Sans Extra Condensed"/>
                  <a:ea typeface="Fira Sans Extra Condensed"/>
                  <a:cs typeface="Fira Sans Extra Condensed"/>
                  <a:sym typeface="Fira Sans Extra Condensed"/>
                </a:rPr>
                <a:t>Focus</a:t>
              </a:r>
              <a:endParaRPr sz="1800" b="1">
                <a:latin typeface="Fira Sans Extra Condensed"/>
                <a:ea typeface="Fira Sans Extra Condensed"/>
                <a:cs typeface="Fira Sans Extra Condensed"/>
                <a:sym typeface="Fira Sans Extra Condensed"/>
              </a:endParaRPr>
            </a:p>
          </p:txBody>
        </p:sp>
        <p:sp>
          <p:nvSpPr>
            <p:cNvPr id="1080" name="Google Shape;2088;p33">
              <a:extLst>
                <a:ext uri="{FF2B5EF4-FFF2-40B4-BE49-F238E27FC236}">
                  <a16:creationId xmlns:a16="http://schemas.microsoft.com/office/drawing/2014/main" id="{6CBF27A1-8A51-34B0-5F79-8D7166C5B3BF}"/>
                </a:ext>
              </a:extLst>
            </p:cNvPr>
            <p:cNvSpPr txBox="1"/>
            <p:nvPr/>
          </p:nvSpPr>
          <p:spPr>
            <a:xfrm>
              <a:off x="-2085747" y="2933570"/>
              <a:ext cx="2180308" cy="772869"/>
            </a:xfrm>
            <a:prstGeom prst="rect">
              <a:avLst/>
            </a:prstGeom>
            <a:noFill/>
            <a:ln>
              <a:noFill/>
            </a:ln>
          </p:spPr>
          <p:txBody>
            <a:bodyPr spcFirstLastPara="1" wrap="square" lIns="91425" tIns="91425" rIns="91425" bIns="91425" anchor="t" anchorCtr="0">
              <a:noAutofit/>
            </a:bodyPr>
            <a:lstStyle/>
            <a:p>
              <a:r>
                <a:rPr lang="en-US" sz="1200">
                  <a:latin typeface="Roboto"/>
                  <a:ea typeface="Roboto"/>
                  <a:cs typeface="Roboto"/>
                  <a:sym typeface="Roboto"/>
                </a:rPr>
                <a:t>Improving community health and advancing health equity</a:t>
              </a:r>
            </a:p>
          </p:txBody>
        </p:sp>
      </p:grpSp>
      <p:grpSp>
        <p:nvGrpSpPr>
          <p:cNvPr id="1081" name="Google Shape;2089;p33">
            <a:extLst>
              <a:ext uri="{FF2B5EF4-FFF2-40B4-BE49-F238E27FC236}">
                <a16:creationId xmlns:a16="http://schemas.microsoft.com/office/drawing/2014/main" id="{9ECC3D6A-4C85-16AD-7F7C-36CD3535DB97}"/>
              </a:ext>
            </a:extLst>
          </p:cNvPr>
          <p:cNvGrpSpPr/>
          <p:nvPr/>
        </p:nvGrpSpPr>
        <p:grpSpPr>
          <a:xfrm>
            <a:off x="781525" y="994149"/>
            <a:ext cx="2128848" cy="830243"/>
            <a:chOff x="-2082450" y="1418025"/>
            <a:chExt cx="2128848" cy="830243"/>
          </a:xfrm>
        </p:grpSpPr>
        <p:sp>
          <p:nvSpPr>
            <p:cNvPr id="1082" name="Google Shape;2090;p33">
              <a:extLst>
                <a:ext uri="{FF2B5EF4-FFF2-40B4-BE49-F238E27FC236}">
                  <a16:creationId xmlns:a16="http://schemas.microsoft.com/office/drawing/2014/main" id="{745593DF-CDC1-EEDC-AD18-FC3765A00526}"/>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a:buSzPts val="1100"/>
              </a:pPr>
              <a:r>
                <a:rPr lang="en" sz="1800" b="1">
                  <a:latin typeface="Fira Sans Extra Condensed"/>
                  <a:ea typeface="Fira Sans Extra Condensed"/>
                  <a:cs typeface="Fira Sans Extra Condensed"/>
                  <a:sym typeface="Fira Sans Extra Condensed"/>
                </a:rPr>
                <a:t>Mission</a:t>
              </a:r>
              <a:endParaRPr sz="1800" b="1">
                <a:latin typeface="Fira Sans Extra Condensed"/>
                <a:ea typeface="Fira Sans Extra Condensed"/>
                <a:cs typeface="Fira Sans Extra Condensed"/>
                <a:sym typeface="Fira Sans Extra Condensed"/>
              </a:endParaRPr>
            </a:p>
          </p:txBody>
        </p:sp>
        <p:sp>
          <p:nvSpPr>
            <p:cNvPr id="1083" name="Google Shape;2091;p33">
              <a:extLst>
                <a:ext uri="{FF2B5EF4-FFF2-40B4-BE49-F238E27FC236}">
                  <a16:creationId xmlns:a16="http://schemas.microsoft.com/office/drawing/2014/main" id="{0B050033-CCB2-5EA7-FAC2-C5D4D547B6C7}"/>
                </a:ext>
              </a:extLst>
            </p:cNvPr>
            <p:cNvSpPr txBox="1"/>
            <p:nvPr/>
          </p:nvSpPr>
          <p:spPr>
            <a:xfrm>
              <a:off x="-2082450" y="1696868"/>
              <a:ext cx="2128848" cy="551400"/>
            </a:xfrm>
            <a:prstGeom prst="rect">
              <a:avLst/>
            </a:prstGeom>
            <a:noFill/>
            <a:ln>
              <a:noFill/>
            </a:ln>
          </p:spPr>
          <p:txBody>
            <a:bodyPr spcFirstLastPara="1" wrap="square" lIns="91425" tIns="91425" rIns="91425" bIns="91425" anchor="t" anchorCtr="0">
              <a:noAutofit/>
            </a:bodyPr>
            <a:lstStyle/>
            <a:p>
              <a:r>
                <a:rPr lang="en-US" sz="1200">
                  <a:latin typeface="Roboto"/>
                  <a:ea typeface="Roboto"/>
                  <a:cs typeface="Roboto"/>
                  <a:sym typeface="Roboto"/>
                </a:rPr>
                <a:t>Championing accessible, affordable and sustainable healthcare for Iowans and South Dakotans</a:t>
              </a:r>
            </a:p>
          </p:txBody>
        </p:sp>
      </p:grpSp>
      <p:grpSp>
        <p:nvGrpSpPr>
          <p:cNvPr id="1084" name="Google Shape;2092;p33">
            <a:extLst>
              <a:ext uri="{FF2B5EF4-FFF2-40B4-BE49-F238E27FC236}">
                <a16:creationId xmlns:a16="http://schemas.microsoft.com/office/drawing/2014/main" id="{C996D29A-67C7-5733-6B12-7ADE670B2438}"/>
              </a:ext>
            </a:extLst>
          </p:cNvPr>
          <p:cNvGrpSpPr/>
          <p:nvPr/>
        </p:nvGrpSpPr>
        <p:grpSpPr>
          <a:xfrm>
            <a:off x="6555355" y="2366378"/>
            <a:ext cx="2165834" cy="772936"/>
            <a:chOff x="9148484" y="3747938"/>
            <a:chExt cx="2077941" cy="772936"/>
          </a:xfrm>
        </p:grpSpPr>
        <p:sp>
          <p:nvSpPr>
            <p:cNvPr id="1085" name="Google Shape;2093;p33">
              <a:extLst>
                <a:ext uri="{FF2B5EF4-FFF2-40B4-BE49-F238E27FC236}">
                  <a16:creationId xmlns:a16="http://schemas.microsoft.com/office/drawing/2014/main" id="{97A86CD5-4259-FA76-DD24-A490077DEF5C}"/>
                </a:ext>
              </a:extLst>
            </p:cNvPr>
            <p:cNvSpPr txBox="1"/>
            <p:nvPr/>
          </p:nvSpPr>
          <p:spPr>
            <a:xfrm>
              <a:off x="9239461" y="3747938"/>
              <a:ext cx="1980300" cy="348600"/>
            </a:xfrm>
            <a:prstGeom prst="rect">
              <a:avLst/>
            </a:prstGeom>
            <a:noFill/>
            <a:ln>
              <a:noFill/>
            </a:ln>
          </p:spPr>
          <p:txBody>
            <a:bodyPr spcFirstLastPara="1" wrap="square" lIns="91425" tIns="91425" rIns="91425" bIns="91425" anchor="ctr" anchorCtr="0">
              <a:noAutofit/>
            </a:bodyPr>
            <a:lstStyle/>
            <a:p>
              <a:pPr algn="r">
                <a:buSzPts val="1100"/>
              </a:pPr>
              <a:r>
                <a:rPr lang="en" sz="1600" b="1">
                  <a:solidFill>
                    <a:srgbClr val="00558C"/>
                  </a:solidFill>
                  <a:latin typeface="Fira Sans Extra Condensed"/>
                  <a:sym typeface="Fira Sans Extra Condensed"/>
                </a:rPr>
                <a:t>Economic Strain</a:t>
              </a:r>
              <a:endParaRPr sz="1600" b="1">
                <a:solidFill>
                  <a:srgbClr val="00558C"/>
                </a:solidFill>
                <a:latin typeface="Fira Sans Extra Condensed"/>
                <a:sym typeface="Fira Sans Extra Condensed"/>
              </a:endParaRPr>
            </a:p>
          </p:txBody>
        </p:sp>
        <p:sp>
          <p:nvSpPr>
            <p:cNvPr id="1086" name="Google Shape;2094;p33">
              <a:extLst>
                <a:ext uri="{FF2B5EF4-FFF2-40B4-BE49-F238E27FC236}">
                  <a16:creationId xmlns:a16="http://schemas.microsoft.com/office/drawing/2014/main" id="{21F115ED-DABF-6608-38EF-D030014539F3}"/>
                </a:ext>
              </a:extLst>
            </p:cNvPr>
            <p:cNvSpPr txBox="1"/>
            <p:nvPr/>
          </p:nvSpPr>
          <p:spPr>
            <a:xfrm>
              <a:off x="9148484" y="3969474"/>
              <a:ext cx="2077941" cy="551400"/>
            </a:xfrm>
            <a:prstGeom prst="rect">
              <a:avLst/>
            </a:prstGeom>
            <a:noFill/>
            <a:ln>
              <a:noFill/>
            </a:ln>
          </p:spPr>
          <p:txBody>
            <a:bodyPr spcFirstLastPara="1" wrap="square" lIns="91425" tIns="91425" rIns="91425" bIns="91425" anchor="t" anchorCtr="0">
              <a:noAutofit/>
            </a:bodyPr>
            <a:lstStyle/>
            <a:p>
              <a:pPr algn="r">
                <a:buSzPts val="1100"/>
              </a:pPr>
              <a:r>
                <a:rPr lang="en-US" sz="1200">
                  <a:latin typeface="Roboto"/>
                  <a:ea typeface="Roboto"/>
                  <a:cs typeface="Roboto"/>
                  <a:sym typeface="Roboto"/>
                </a:rPr>
                <a:t>Rising healthcare cost + stagnant wages = growing Medicaid dependence</a:t>
              </a:r>
              <a:endParaRPr lang="en-GB" sz="1200">
                <a:latin typeface="Roboto"/>
                <a:ea typeface="Roboto"/>
                <a:cs typeface="Roboto"/>
                <a:sym typeface="Roboto"/>
              </a:endParaRPr>
            </a:p>
          </p:txBody>
        </p:sp>
      </p:grpSp>
      <p:grpSp>
        <p:nvGrpSpPr>
          <p:cNvPr id="1087" name="Google Shape;2095;p33">
            <a:extLst>
              <a:ext uri="{FF2B5EF4-FFF2-40B4-BE49-F238E27FC236}">
                <a16:creationId xmlns:a16="http://schemas.microsoft.com/office/drawing/2014/main" id="{BA73273C-3B92-E847-D70B-256FD7B28568}"/>
              </a:ext>
            </a:extLst>
          </p:cNvPr>
          <p:cNvGrpSpPr/>
          <p:nvPr/>
        </p:nvGrpSpPr>
        <p:grpSpPr>
          <a:xfrm>
            <a:off x="6382136" y="3331697"/>
            <a:ext cx="2348458" cy="830243"/>
            <a:chOff x="8877990" y="2525828"/>
            <a:chExt cx="2348458" cy="830243"/>
          </a:xfrm>
        </p:grpSpPr>
        <p:sp>
          <p:nvSpPr>
            <p:cNvPr id="320" name="Google Shape;2096;p33">
              <a:extLst>
                <a:ext uri="{FF2B5EF4-FFF2-40B4-BE49-F238E27FC236}">
                  <a16:creationId xmlns:a16="http://schemas.microsoft.com/office/drawing/2014/main" id="{9F326DFA-ADF7-074A-34D0-0D1F9656B932}"/>
                </a:ext>
              </a:extLst>
            </p:cNvPr>
            <p:cNvSpPr txBox="1"/>
            <p:nvPr/>
          </p:nvSpPr>
          <p:spPr>
            <a:xfrm>
              <a:off x="9115276" y="2525828"/>
              <a:ext cx="2111172" cy="348600"/>
            </a:xfrm>
            <a:prstGeom prst="rect">
              <a:avLst/>
            </a:prstGeom>
            <a:noFill/>
            <a:ln>
              <a:noFill/>
            </a:ln>
          </p:spPr>
          <p:txBody>
            <a:bodyPr spcFirstLastPara="1" wrap="square" lIns="91425" tIns="91425" rIns="91425" bIns="91425" anchor="ctr" anchorCtr="0">
              <a:noAutofit/>
            </a:bodyPr>
            <a:lstStyle/>
            <a:p>
              <a:pPr algn="r">
                <a:buSzPts val="1100"/>
              </a:pPr>
              <a:r>
                <a:rPr lang="en" sz="1600" b="1">
                  <a:solidFill>
                    <a:srgbClr val="00558C"/>
                  </a:solidFill>
                  <a:latin typeface="Fira Sans Extra Condensed"/>
                  <a:sym typeface="Fira Sans Extra Condensed"/>
                </a:rPr>
                <a:t>System Pressures</a:t>
              </a:r>
              <a:endParaRPr sz="1600" b="1">
                <a:solidFill>
                  <a:srgbClr val="00558C"/>
                </a:solidFill>
                <a:latin typeface="Fira Sans Extra Condensed"/>
                <a:sym typeface="Fira Sans Extra Condensed"/>
              </a:endParaRPr>
            </a:p>
          </p:txBody>
        </p:sp>
        <p:sp>
          <p:nvSpPr>
            <p:cNvPr id="321" name="Google Shape;2097;p33">
              <a:extLst>
                <a:ext uri="{FF2B5EF4-FFF2-40B4-BE49-F238E27FC236}">
                  <a16:creationId xmlns:a16="http://schemas.microsoft.com/office/drawing/2014/main" id="{C47E06AE-8E7B-332D-E877-52B26BD7CB9E}"/>
                </a:ext>
              </a:extLst>
            </p:cNvPr>
            <p:cNvSpPr txBox="1"/>
            <p:nvPr/>
          </p:nvSpPr>
          <p:spPr>
            <a:xfrm>
              <a:off x="8877990" y="2804671"/>
              <a:ext cx="2348435" cy="551400"/>
            </a:xfrm>
            <a:prstGeom prst="rect">
              <a:avLst/>
            </a:prstGeom>
            <a:noFill/>
            <a:ln>
              <a:noFill/>
            </a:ln>
          </p:spPr>
          <p:txBody>
            <a:bodyPr spcFirstLastPara="1" wrap="square" lIns="91425" tIns="91425" rIns="91425" bIns="91425" anchor="t" anchorCtr="0">
              <a:noAutofit/>
            </a:bodyPr>
            <a:lstStyle/>
            <a:p>
              <a:pPr algn="r"/>
              <a:r>
                <a:rPr lang="en-US" sz="1200" dirty="0">
                  <a:solidFill>
                    <a:srgbClr val="000000"/>
                  </a:solidFill>
                  <a:effectLst/>
                  <a:latin typeface="Roboto" panose="02000000000000000000" pitchFamily="2" charset="0"/>
                  <a:ea typeface="Roboto" panose="02000000000000000000" pitchFamily="2" charset="0"/>
                  <a:cs typeface="Roboto" panose="02000000000000000000" pitchFamily="2" charset="0"/>
                </a:rPr>
                <a:t>Aging population + rural access gaps are stretching provider capacity.</a:t>
              </a:r>
              <a:endParaRPr lang="en-GB" sz="12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grpSp>
      <p:grpSp>
        <p:nvGrpSpPr>
          <p:cNvPr id="322" name="Google Shape;2098;p33">
            <a:extLst>
              <a:ext uri="{FF2B5EF4-FFF2-40B4-BE49-F238E27FC236}">
                <a16:creationId xmlns:a16="http://schemas.microsoft.com/office/drawing/2014/main" id="{24624127-35AC-F451-8E4D-95191919F45E}"/>
              </a:ext>
            </a:extLst>
          </p:cNvPr>
          <p:cNvGrpSpPr/>
          <p:nvPr/>
        </p:nvGrpSpPr>
        <p:grpSpPr>
          <a:xfrm>
            <a:off x="6384540" y="1198235"/>
            <a:ext cx="2355820" cy="830243"/>
            <a:chOff x="8870628" y="1418025"/>
            <a:chExt cx="2355820" cy="830243"/>
          </a:xfrm>
        </p:grpSpPr>
        <p:sp>
          <p:nvSpPr>
            <p:cNvPr id="323" name="Google Shape;2099;p33">
              <a:extLst>
                <a:ext uri="{FF2B5EF4-FFF2-40B4-BE49-F238E27FC236}">
                  <a16:creationId xmlns:a16="http://schemas.microsoft.com/office/drawing/2014/main" id="{4D2EBD25-9A7E-D9BB-028F-54A2845FAAAD}"/>
                </a:ext>
              </a:extLst>
            </p:cNvPr>
            <p:cNvSpPr txBox="1"/>
            <p:nvPr/>
          </p:nvSpPr>
          <p:spPr>
            <a:xfrm>
              <a:off x="9051576" y="1418025"/>
              <a:ext cx="2174872" cy="348600"/>
            </a:xfrm>
            <a:prstGeom prst="rect">
              <a:avLst/>
            </a:prstGeom>
            <a:noFill/>
            <a:ln>
              <a:noFill/>
            </a:ln>
          </p:spPr>
          <p:txBody>
            <a:bodyPr spcFirstLastPara="1" wrap="square" lIns="91425" tIns="91425" rIns="91425" bIns="91425" anchor="ctr" anchorCtr="0">
              <a:noAutofit/>
            </a:bodyPr>
            <a:lstStyle/>
            <a:p>
              <a:pPr algn="r"/>
              <a:r>
                <a:rPr lang="en" sz="1600" b="1">
                  <a:solidFill>
                    <a:srgbClr val="00558C"/>
                  </a:solidFill>
                  <a:latin typeface="Fira Sans Extra Condensed"/>
                  <a:ea typeface="Fira Sans Extra Condensed"/>
                  <a:cs typeface="Fira Sans Extra Condensed"/>
                  <a:sym typeface="Fira Sans Extra Condensed"/>
                </a:rPr>
                <a:t>Dual Eligibility Surge</a:t>
              </a:r>
              <a:endParaRPr sz="1600" b="1">
                <a:solidFill>
                  <a:srgbClr val="00558C"/>
                </a:solidFill>
                <a:latin typeface="Fira Sans Extra Condensed"/>
                <a:ea typeface="Fira Sans Extra Condensed"/>
                <a:cs typeface="Fira Sans Extra Condensed"/>
                <a:sym typeface="Fira Sans Extra Condensed"/>
              </a:endParaRPr>
            </a:p>
          </p:txBody>
        </p:sp>
        <p:sp>
          <p:nvSpPr>
            <p:cNvPr id="324" name="Google Shape;2100;p33">
              <a:extLst>
                <a:ext uri="{FF2B5EF4-FFF2-40B4-BE49-F238E27FC236}">
                  <a16:creationId xmlns:a16="http://schemas.microsoft.com/office/drawing/2014/main" id="{A1C2D9CF-F974-F4A7-4D27-D1E0F73172BD}"/>
                </a:ext>
              </a:extLst>
            </p:cNvPr>
            <p:cNvSpPr txBox="1"/>
            <p:nvPr/>
          </p:nvSpPr>
          <p:spPr>
            <a:xfrm>
              <a:off x="8870628" y="1661466"/>
              <a:ext cx="2345682" cy="586802"/>
            </a:xfrm>
            <a:prstGeom prst="rect">
              <a:avLst/>
            </a:prstGeom>
            <a:noFill/>
            <a:ln>
              <a:noFill/>
            </a:ln>
          </p:spPr>
          <p:txBody>
            <a:bodyPr spcFirstLastPara="1" wrap="square" lIns="91425" tIns="91425" rIns="91425" bIns="91425" anchor="t" anchorCtr="0">
              <a:noAutofit/>
            </a:bodyPr>
            <a:lstStyle/>
            <a:p>
              <a:pPr algn="r"/>
              <a:r>
                <a:rPr lang="en-US" sz="1200">
                  <a:ea typeface="Roboto"/>
                  <a:sym typeface="Roboto"/>
                </a:rPr>
                <a:t>A growing number of individuals </a:t>
              </a:r>
              <a:r>
                <a:rPr lang="en-US" sz="1200">
                  <a:latin typeface="Roboto"/>
                  <a:ea typeface="Roboto"/>
                  <a:cs typeface="Roboto"/>
                  <a:sym typeface="Roboto"/>
                </a:rPr>
                <a:t>are aging into Medicare and simultaneously qualifying for Medicaid due to low income or disability.</a:t>
              </a:r>
              <a:endParaRPr lang="en-GB" sz="1200">
                <a:latin typeface="Roboto"/>
                <a:ea typeface="Roboto"/>
                <a:cs typeface="Roboto"/>
              </a:endParaRPr>
            </a:p>
          </p:txBody>
        </p:sp>
      </p:grpSp>
      <p:sp>
        <p:nvSpPr>
          <p:cNvPr id="326" name="Google Shape;2102;p33">
            <a:extLst>
              <a:ext uri="{FF2B5EF4-FFF2-40B4-BE49-F238E27FC236}">
                <a16:creationId xmlns:a16="http://schemas.microsoft.com/office/drawing/2014/main" id="{31004498-B3F4-7722-489D-9B107B279C09}"/>
              </a:ext>
            </a:extLst>
          </p:cNvPr>
          <p:cNvSpPr/>
          <p:nvPr/>
        </p:nvSpPr>
        <p:spPr>
          <a:xfrm>
            <a:off x="5655447" y="1133282"/>
            <a:ext cx="551951" cy="551986"/>
          </a:xfrm>
          <a:custGeom>
            <a:avLst/>
            <a:gdLst/>
            <a:ahLst/>
            <a:cxnLst/>
            <a:rect l="l" t="t" r="r" b="b"/>
            <a:pathLst>
              <a:path w="3470" h="3470" extrusionOk="0">
                <a:moveTo>
                  <a:pt x="1735" y="1"/>
                </a:moveTo>
                <a:cubicBezTo>
                  <a:pt x="778" y="1"/>
                  <a:pt x="1" y="778"/>
                  <a:pt x="1" y="1735"/>
                </a:cubicBezTo>
                <a:cubicBezTo>
                  <a:pt x="1" y="2693"/>
                  <a:pt x="778" y="3470"/>
                  <a:pt x="1735" y="3470"/>
                </a:cubicBezTo>
                <a:cubicBezTo>
                  <a:pt x="2693" y="3470"/>
                  <a:pt x="3470" y="2693"/>
                  <a:pt x="3470" y="1735"/>
                </a:cubicBezTo>
                <a:cubicBezTo>
                  <a:pt x="3470" y="778"/>
                  <a:pt x="2693" y="1"/>
                  <a:pt x="1735" y="1"/>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2106;p33">
            <a:extLst>
              <a:ext uri="{FF2B5EF4-FFF2-40B4-BE49-F238E27FC236}">
                <a16:creationId xmlns:a16="http://schemas.microsoft.com/office/drawing/2014/main" id="{1F3A5BC6-42D5-792C-B895-61BA868914B9}"/>
              </a:ext>
            </a:extLst>
          </p:cNvPr>
          <p:cNvSpPr/>
          <p:nvPr/>
        </p:nvSpPr>
        <p:spPr>
          <a:xfrm>
            <a:off x="5663283" y="2317516"/>
            <a:ext cx="551950" cy="551986"/>
          </a:xfrm>
          <a:custGeom>
            <a:avLst/>
            <a:gdLst/>
            <a:ahLst/>
            <a:cxnLst/>
            <a:rect l="l" t="t" r="r" b="b"/>
            <a:pathLst>
              <a:path w="3470" h="3470" extrusionOk="0">
                <a:moveTo>
                  <a:pt x="1735" y="1"/>
                </a:moveTo>
                <a:cubicBezTo>
                  <a:pt x="778" y="1"/>
                  <a:pt x="1" y="778"/>
                  <a:pt x="1" y="1735"/>
                </a:cubicBezTo>
                <a:cubicBezTo>
                  <a:pt x="1" y="2693"/>
                  <a:pt x="778" y="3470"/>
                  <a:pt x="1735" y="3470"/>
                </a:cubicBezTo>
                <a:cubicBezTo>
                  <a:pt x="2693" y="3470"/>
                  <a:pt x="3470" y="2693"/>
                  <a:pt x="3470" y="1735"/>
                </a:cubicBezTo>
                <a:cubicBezTo>
                  <a:pt x="3470" y="778"/>
                  <a:pt x="2693" y="1"/>
                  <a:pt x="1735" y="1"/>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35" name="Google Shape;2111;p33">
            <a:extLst>
              <a:ext uri="{FF2B5EF4-FFF2-40B4-BE49-F238E27FC236}">
                <a16:creationId xmlns:a16="http://schemas.microsoft.com/office/drawing/2014/main" id="{874DC533-499A-3C6A-F39D-DD1F1C8DD6FC}"/>
              </a:ext>
            </a:extLst>
          </p:cNvPr>
          <p:cNvGrpSpPr/>
          <p:nvPr/>
        </p:nvGrpSpPr>
        <p:grpSpPr>
          <a:xfrm>
            <a:off x="5655446" y="3517148"/>
            <a:ext cx="551951" cy="551951"/>
            <a:chOff x="5541077" y="4008679"/>
            <a:chExt cx="344883" cy="344883"/>
          </a:xfrm>
          <a:solidFill>
            <a:srgbClr val="00558C"/>
          </a:solidFill>
        </p:grpSpPr>
        <p:sp>
          <p:nvSpPr>
            <p:cNvPr id="336" name="Google Shape;2112;p33">
              <a:extLst>
                <a:ext uri="{FF2B5EF4-FFF2-40B4-BE49-F238E27FC236}">
                  <a16:creationId xmlns:a16="http://schemas.microsoft.com/office/drawing/2014/main" id="{A0BF9DE5-50C2-DEF0-06C9-6C877F857BDD}"/>
                </a:ext>
              </a:extLst>
            </p:cNvPr>
            <p:cNvSpPr/>
            <p:nvPr/>
          </p:nvSpPr>
          <p:spPr>
            <a:xfrm>
              <a:off x="5541077" y="4008679"/>
              <a:ext cx="344883" cy="344883"/>
            </a:xfrm>
            <a:custGeom>
              <a:avLst/>
              <a:gdLst/>
              <a:ahLst/>
              <a:cxnLst/>
              <a:rect l="l" t="t" r="r" b="b"/>
              <a:pathLst>
                <a:path w="3470" h="3470" extrusionOk="0">
                  <a:moveTo>
                    <a:pt x="1735" y="0"/>
                  </a:moveTo>
                  <a:cubicBezTo>
                    <a:pt x="778" y="0"/>
                    <a:pt x="1" y="777"/>
                    <a:pt x="1" y="1735"/>
                  </a:cubicBezTo>
                  <a:cubicBezTo>
                    <a:pt x="1" y="2692"/>
                    <a:pt x="778" y="3469"/>
                    <a:pt x="1735" y="3469"/>
                  </a:cubicBezTo>
                  <a:cubicBezTo>
                    <a:pt x="2693" y="3469"/>
                    <a:pt x="3470" y="2692"/>
                    <a:pt x="3470" y="1735"/>
                  </a:cubicBezTo>
                  <a:cubicBezTo>
                    <a:pt x="3470" y="777"/>
                    <a:pt x="2693" y="0"/>
                    <a:pt x="1735"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2113;p33">
              <a:extLst>
                <a:ext uri="{FF2B5EF4-FFF2-40B4-BE49-F238E27FC236}">
                  <a16:creationId xmlns:a16="http://schemas.microsoft.com/office/drawing/2014/main" id="{7FECD28E-BE4C-BF3E-1BC6-27F1C058FD46}"/>
                </a:ext>
              </a:extLst>
            </p:cNvPr>
            <p:cNvSpPr/>
            <p:nvPr/>
          </p:nvSpPr>
          <p:spPr>
            <a:xfrm>
              <a:off x="5699509" y="4088690"/>
              <a:ext cx="28127" cy="26935"/>
            </a:xfrm>
            <a:custGeom>
              <a:avLst/>
              <a:gdLst/>
              <a:ahLst/>
              <a:cxnLst/>
              <a:rect l="l" t="t" r="r" b="b"/>
              <a:pathLst>
                <a:path w="283" h="271" extrusionOk="0">
                  <a:moveTo>
                    <a:pt x="141" y="0"/>
                  </a:moveTo>
                  <a:lnTo>
                    <a:pt x="102" y="90"/>
                  </a:lnTo>
                  <a:lnTo>
                    <a:pt x="0" y="102"/>
                  </a:lnTo>
                  <a:lnTo>
                    <a:pt x="74" y="175"/>
                  </a:lnTo>
                  <a:lnTo>
                    <a:pt x="57" y="271"/>
                  </a:lnTo>
                  <a:lnTo>
                    <a:pt x="141" y="226"/>
                  </a:lnTo>
                  <a:lnTo>
                    <a:pt x="231" y="271"/>
                  </a:lnTo>
                  <a:lnTo>
                    <a:pt x="214" y="175"/>
                  </a:lnTo>
                  <a:lnTo>
                    <a:pt x="282" y="102"/>
                  </a:lnTo>
                  <a:lnTo>
                    <a:pt x="186" y="90"/>
                  </a:lnTo>
                  <a:lnTo>
                    <a:pt x="14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2114;p33">
              <a:extLst>
                <a:ext uri="{FF2B5EF4-FFF2-40B4-BE49-F238E27FC236}">
                  <a16:creationId xmlns:a16="http://schemas.microsoft.com/office/drawing/2014/main" id="{FF6BA578-D544-4F89-19D7-FA121C4BECFF}"/>
                </a:ext>
              </a:extLst>
            </p:cNvPr>
            <p:cNvSpPr/>
            <p:nvPr/>
          </p:nvSpPr>
          <p:spPr>
            <a:xfrm>
              <a:off x="5772861" y="4131230"/>
              <a:ext cx="28624" cy="26935"/>
            </a:xfrm>
            <a:custGeom>
              <a:avLst/>
              <a:gdLst/>
              <a:ahLst/>
              <a:cxnLst/>
              <a:rect l="l" t="t" r="r" b="b"/>
              <a:pathLst>
                <a:path w="288" h="271" extrusionOk="0">
                  <a:moveTo>
                    <a:pt x="141" y="0"/>
                  </a:moveTo>
                  <a:lnTo>
                    <a:pt x="102" y="90"/>
                  </a:lnTo>
                  <a:lnTo>
                    <a:pt x="0" y="102"/>
                  </a:lnTo>
                  <a:lnTo>
                    <a:pt x="73" y="169"/>
                  </a:lnTo>
                  <a:lnTo>
                    <a:pt x="57" y="271"/>
                  </a:lnTo>
                  <a:lnTo>
                    <a:pt x="141" y="226"/>
                  </a:lnTo>
                  <a:lnTo>
                    <a:pt x="231" y="271"/>
                  </a:lnTo>
                  <a:lnTo>
                    <a:pt x="214" y="169"/>
                  </a:lnTo>
                  <a:lnTo>
                    <a:pt x="287" y="102"/>
                  </a:lnTo>
                  <a:lnTo>
                    <a:pt x="186" y="90"/>
                  </a:lnTo>
                  <a:lnTo>
                    <a:pt x="14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2115;p33">
              <a:extLst>
                <a:ext uri="{FF2B5EF4-FFF2-40B4-BE49-F238E27FC236}">
                  <a16:creationId xmlns:a16="http://schemas.microsoft.com/office/drawing/2014/main" id="{2FFE5590-1B6A-476C-8224-7D51D457D792}"/>
                </a:ext>
              </a:extLst>
            </p:cNvPr>
            <p:cNvSpPr/>
            <p:nvPr/>
          </p:nvSpPr>
          <p:spPr>
            <a:xfrm>
              <a:off x="5784589" y="4173770"/>
              <a:ext cx="28127" cy="26438"/>
            </a:xfrm>
            <a:custGeom>
              <a:avLst/>
              <a:gdLst/>
              <a:ahLst/>
              <a:cxnLst/>
              <a:rect l="l" t="t" r="r" b="b"/>
              <a:pathLst>
                <a:path w="283" h="266" extrusionOk="0">
                  <a:moveTo>
                    <a:pt x="141" y="0"/>
                  </a:moveTo>
                  <a:lnTo>
                    <a:pt x="96" y="85"/>
                  </a:lnTo>
                  <a:lnTo>
                    <a:pt x="0" y="102"/>
                  </a:lnTo>
                  <a:lnTo>
                    <a:pt x="68" y="169"/>
                  </a:lnTo>
                  <a:lnTo>
                    <a:pt x="51" y="265"/>
                  </a:lnTo>
                  <a:lnTo>
                    <a:pt x="141" y="220"/>
                  </a:lnTo>
                  <a:lnTo>
                    <a:pt x="226" y="265"/>
                  </a:lnTo>
                  <a:lnTo>
                    <a:pt x="209" y="169"/>
                  </a:lnTo>
                  <a:lnTo>
                    <a:pt x="282" y="102"/>
                  </a:lnTo>
                  <a:lnTo>
                    <a:pt x="186" y="85"/>
                  </a:lnTo>
                  <a:lnTo>
                    <a:pt x="141" y="0"/>
                  </a:lnTo>
                  <a:close/>
                  <a:moveTo>
                    <a:pt x="226" y="265"/>
                  </a:moveTo>
                  <a:lnTo>
                    <a:pt x="226" y="265"/>
                  </a:lnTo>
                  <a:lnTo>
                    <a:pt x="226" y="265"/>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2116;p33">
              <a:extLst>
                <a:ext uri="{FF2B5EF4-FFF2-40B4-BE49-F238E27FC236}">
                  <a16:creationId xmlns:a16="http://schemas.microsoft.com/office/drawing/2014/main" id="{17473A4A-C16E-1F9A-2982-7A23A84ECCA0}"/>
                </a:ext>
              </a:extLst>
            </p:cNvPr>
            <p:cNvSpPr/>
            <p:nvPr/>
          </p:nvSpPr>
          <p:spPr>
            <a:xfrm>
              <a:off x="5772861" y="4216310"/>
              <a:ext cx="28624" cy="26438"/>
            </a:xfrm>
            <a:custGeom>
              <a:avLst/>
              <a:gdLst/>
              <a:ahLst/>
              <a:cxnLst/>
              <a:rect l="l" t="t" r="r" b="b"/>
              <a:pathLst>
                <a:path w="288" h="266" extrusionOk="0">
                  <a:moveTo>
                    <a:pt x="141" y="0"/>
                  </a:moveTo>
                  <a:lnTo>
                    <a:pt x="102" y="85"/>
                  </a:lnTo>
                  <a:lnTo>
                    <a:pt x="0" y="102"/>
                  </a:lnTo>
                  <a:lnTo>
                    <a:pt x="73" y="169"/>
                  </a:lnTo>
                  <a:lnTo>
                    <a:pt x="57" y="265"/>
                  </a:lnTo>
                  <a:lnTo>
                    <a:pt x="141" y="220"/>
                  </a:lnTo>
                  <a:lnTo>
                    <a:pt x="231" y="265"/>
                  </a:lnTo>
                  <a:lnTo>
                    <a:pt x="214" y="169"/>
                  </a:lnTo>
                  <a:lnTo>
                    <a:pt x="287" y="102"/>
                  </a:lnTo>
                  <a:lnTo>
                    <a:pt x="186" y="85"/>
                  </a:lnTo>
                  <a:lnTo>
                    <a:pt x="14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2117;p33">
              <a:extLst>
                <a:ext uri="{FF2B5EF4-FFF2-40B4-BE49-F238E27FC236}">
                  <a16:creationId xmlns:a16="http://schemas.microsoft.com/office/drawing/2014/main" id="{FEDA3B0A-9363-BF9B-3328-F68516DEDF2C}"/>
                </a:ext>
              </a:extLst>
            </p:cNvPr>
            <p:cNvSpPr/>
            <p:nvPr/>
          </p:nvSpPr>
          <p:spPr>
            <a:xfrm>
              <a:off x="5742049" y="4247122"/>
              <a:ext cx="28127" cy="26935"/>
            </a:xfrm>
            <a:custGeom>
              <a:avLst/>
              <a:gdLst/>
              <a:ahLst/>
              <a:cxnLst/>
              <a:rect l="l" t="t" r="r" b="b"/>
              <a:pathLst>
                <a:path w="283" h="271" extrusionOk="0">
                  <a:moveTo>
                    <a:pt x="141" y="0"/>
                  </a:moveTo>
                  <a:lnTo>
                    <a:pt x="96" y="90"/>
                  </a:lnTo>
                  <a:lnTo>
                    <a:pt x="0" y="101"/>
                  </a:lnTo>
                  <a:lnTo>
                    <a:pt x="68" y="169"/>
                  </a:lnTo>
                  <a:lnTo>
                    <a:pt x="57" y="270"/>
                  </a:lnTo>
                  <a:lnTo>
                    <a:pt x="141" y="225"/>
                  </a:lnTo>
                  <a:lnTo>
                    <a:pt x="231" y="270"/>
                  </a:lnTo>
                  <a:lnTo>
                    <a:pt x="214" y="169"/>
                  </a:lnTo>
                  <a:lnTo>
                    <a:pt x="282" y="101"/>
                  </a:lnTo>
                  <a:lnTo>
                    <a:pt x="186" y="90"/>
                  </a:lnTo>
                  <a:lnTo>
                    <a:pt x="14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2118;p33">
              <a:extLst>
                <a:ext uri="{FF2B5EF4-FFF2-40B4-BE49-F238E27FC236}">
                  <a16:creationId xmlns:a16="http://schemas.microsoft.com/office/drawing/2014/main" id="{B5ABAF77-3096-CE2D-8A59-FF6F03865BFC}"/>
                </a:ext>
              </a:extLst>
            </p:cNvPr>
            <p:cNvSpPr/>
            <p:nvPr/>
          </p:nvSpPr>
          <p:spPr>
            <a:xfrm>
              <a:off x="5699509" y="4258254"/>
              <a:ext cx="28127" cy="27034"/>
            </a:xfrm>
            <a:custGeom>
              <a:avLst/>
              <a:gdLst/>
              <a:ahLst/>
              <a:cxnLst/>
              <a:rect l="l" t="t" r="r" b="b"/>
              <a:pathLst>
                <a:path w="283" h="272" extrusionOk="0">
                  <a:moveTo>
                    <a:pt x="141" y="1"/>
                  </a:moveTo>
                  <a:lnTo>
                    <a:pt x="102" y="91"/>
                  </a:lnTo>
                  <a:lnTo>
                    <a:pt x="0" y="108"/>
                  </a:lnTo>
                  <a:lnTo>
                    <a:pt x="74" y="175"/>
                  </a:lnTo>
                  <a:lnTo>
                    <a:pt x="57" y="271"/>
                  </a:lnTo>
                  <a:lnTo>
                    <a:pt x="141" y="226"/>
                  </a:lnTo>
                  <a:lnTo>
                    <a:pt x="231" y="271"/>
                  </a:lnTo>
                  <a:lnTo>
                    <a:pt x="214" y="175"/>
                  </a:lnTo>
                  <a:lnTo>
                    <a:pt x="282" y="108"/>
                  </a:lnTo>
                  <a:lnTo>
                    <a:pt x="186" y="91"/>
                  </a:lnTo>
                  <a:lnTo>
                    <a:pt x="141"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2119;p33">
              <a:extLst>
                <a:ext uri="{FF2B5EF4-FFF2-40B4-BE49-F238E27FC236}">
                  <a16:creationId xmlns:a16="http://schemas.microsoft.com/office/drawing/2014/main" id="{FDAF6CF2-5A97-AD59-911A-2A2DF59D95D3}"/>
                </a:ext>
              </a:extLst>
            </p:cNvPr>
            <p:cNvSpPr/>
            <p:nvPr/>
          </p:nvSpPr>
          <p:spPr>
            <a:xfrm>
              <a:off x="5656969" y="4247122"/>
              <a:ext cx="28624" cy="26935"/>
            </a:xfrm>
            <a:custGeom>
              <a:avLst/>
              <a:gdLst/>
              <a:ahLst/>
              <a:cxnLst/>
              <a:rect l="l" t="t" r="r" b="b"/>
              <a:pathLst>
                <a:path w="288" h="271" extrusionOk="0">
                  <a:moveTo>
                    <a:pt x="147" y="0"/>
                  </a:moveTo>
                  <a:lnTo>
                    <a:pt x="102" y="90"/>
                  </a:lnTo>
                  <a:lnTo>
                    <a:pt x="0" y="101"/>
                  </a:lnTo>
                  <a:lnTo>
                    <a:pt x="74" y="169"/>
                  </a:lnTo>
                  <a:lnTo>
                    <a:pt x="57" y="270"/>
                  </a:lnTo>
                  <a:lnTo>
                    <a:pt x="147" y="225"/>
                  </a:lnTo>
                  <a:lnTo>
                    <a:pt x="231" y="270"/>
                  </a:lnTo>
                  <a:lnTo>
                    <a:pt x="214" y="169"/>
                  </a:lnTo>
                  <a:lnTo>
                    <a:pt x="288" y="101"/>
                  </a:lnTo>
                  <a:lnTo>
                    <a:pt x="186" y="90"/>
                  </a:lnTo>
                  <a:lnTo>
                    <a:pt x="147"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2120;p33">
              <a:extLst>
                <a:ext uri="{FF2B5EF4-FFF2-40B4-BE49-F238E27FC236}">
                  <a16:creationId xmlns:a16="http://schemas.microsoft.com/office/drawing/2014/main" id="{0B104078-F928-A57D-4479-6C4B51FEC221}"/>
                </a:ext>
              </a:extLst>
            </p:cNvPr>
            <p:cNvSpPr/>
            <p:nvPr/>
          </p:nvSpPr>
          <p:spPr>
            <a:xfrm>
              <a:off x="5626157" y="4216310"/>
              <a:ext cx="28127" cy="26438"/>
            </a:xfrm>
            <a:custGeom>
              <a:avLst/>
              <a:gdLst/>
              <a:ahLst/>
              <a:cxnLst/>
              <a:rect l="l" t="t" r="r" b="b"/>
              <a:pathLst>
                <a:path w="283" h="266" extrusionOk="0">
                  <a:moveTo>
                    <a:pt x="142" y="0"/>
                  </a:moveTo>
                  <a:lnTo>
                    <a:pt x="96" y="85"/>
                  </a:lnTo>
                  <a:lnTo>
                    <a:pt x="1" y="102"/>
                  </a:lnTo>
                  <a:lnTo>
                    <a:pt x="68" y="169"/>
                  </a:lnTo>
                  <a:lnTo>
                    <a:pt x="57" y="265"/>
                  </a:lnTo>
                  <a:lnTo>
                    <a:pt x="142" y="220"/>
                  </a:lnTo>
                  <a:lnTo>
                    <a:pt x="232" y="265"/>
                  </a:lnTo>
                  <a:lnTo>
                    <a:pt x="215" y="169"/>
                  </a:lnTo>
                  <a:lnTo>
                    <a:pt x="282" y="102"/>
                  </a:lnTo>
                  <a:lnTo>
                    <a:pt x="187" y="85"/>
                  </a:lnTo>
                  <a:lnTo>
                    <a:pt x="142"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2121;p33">
              <a:extLst>
                <a:ext uri="{FF2B5EF4-FFF2-40B4-BE49-F238E27FC236}">
                  <a16:creationId xmlns:a16="http://schemas.microsoft.com/office/drawing/2014/main" id="{C4FD40BA-C632-F19B-DD26-84841B5742BC}"/>
                </a:ext>
              </a:extLst>
            </p:cNvPr>
            <p:cNvSpPr/>
            <p:nvPr/>
          </p:nvSpPr>
          <p:spPr>
            <a:xfrm>
              <a:off x="5615025" y="4173770"/>
              <a:ext cx="28028" cy="26438"/>
            </a:xfrm>
            <a:custGeom>
              <a:avLst/>
              <a:gdLst/>
              <a:ahLst/>
              <a:cxnLst/>
              <a:rect l="l" t="t" r="r" b="b"/>
              <a:pathLst>
                <a:path w="282" h="266" extrusionOk="0">
                  <a:moveTo>
                    <a:pt x="141" y="0"/>
                  </a:moveTo>
                  <a:lnTo>
                    <a:pt x="96" y="85"/>
                  </a:lnTo>
                  <a:lnTo>
                    <a:pt x="0" y="102"/>
                  </a:lnTo>
                  <a:lnTo>
                    <a:pt x="68" y="169"/>
                  </a:lnTo>
                  <a:lnTo>
                    <a:pt x="51" y="265"/>
                  </a:lnTo>
                  <a:lnTo>
                    <a:pt x="141" y="220"/>
                  </a:lnTo>
                  <a:lnTo>
                    <a:pt x="225" y="265"/>
                  </a:lnTo>
                  <a:lnTo>
                    <a:pt x="208" y="169"/>
                  </a:lnTo>
                  <a:lnTo>
                    <a:pt x="282" y="102"/>
                  </a:lnTo>
                  <a:lnTo>
                    <a:pt x="180" y="85"/>
                  </a:lnTo>
                  <a:lnTo>
                    <a:pt x="141" y="0"/>
                  </a:lnTo>
                  <a:close/>
                  <a:moveTo>
                    <a:pt x="225" y="265"/>
                  </a:moveTo>
                  <a:lnTo>
                    <a:pt x="225" y="265"/>
                  </a:lnTo>
                  <a:lnTo>
                    <a:pt x="225" y="265"/>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2122;p33">
              <a:extLst>
                <a:ext uri="{FF2B5EF4-FFF2-40B4-BE49-F238E27FC236}">
                  <a16:creationId xmlns:a16="http://schemas.microsoft.com/office/drawing/2014/main" id="{558847CB-DA35-4241-E52F-EFC18B45481E}"/>
                </a:ext>
              </a:extLst>
            </p:cNvPr>
            <p:cNvSpPr/>
            <p:nvPr/>
          </p:nvSpPr>
          <p:spPr>
            <a:xfrm>
              <a:off x="5626157" y="4131230"/>
              <a:ext cx="28127" cy="26935"/>
            </a:xfrm>
            <a:custGeom>
              <a:avLst/>
              <a:gdLst/>
              <a:ahLst/>
              <a:cxnLst/>
              <a:rect l="l" t="t" r="r" b="b"/>
              <a:pathLst>
                <a:path w="283" h="271" extrusionOk="0">
                  <a:moveTo>
                    <a:pt x="142" y="0"/>
                  </a:moveTo>
                  <a:lnTo>
                    <a:pt x="96" y="90"/>
                  </a:lnTo>
                  <a:lnTo>
                    <a:pt x="1" y="102"/>
                  </a:lnTo>
                  <a:lnTo>
                    <a:pt x="68" y="169"/>
                  </a:lnTo>
                  <a:lnTo>
                    <a:pt x="57" y="271"/>
                  </a:lnTo>
                  <a:lnTo>
                    <a:pt x="142" y="226"/>
                  </a:lnTo>
                  <a:lnTo>
                    <a:pt x="232" y="271"/>
                  </a:lnTo>
                  <a:lnTo>
                    <a:pt x="215" y="169"/>
                  </a:lnTo>
                  <a:lnTo>
                    <a:pt x="282" y="102"/>
                  </a:lnTo>
                  <a:lnTo>
                    <a:pt x="187" y="90"/>
                  </a:lnTo>
                  <a:lnTo>
                    <a:pt x="142"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2123;p33">
              <a:extLst>
                <a:ext uri="{FF2B5EF4-FFF2-40B4-BE49-F238E27FC236}">
                  <a16:creationId xmlns:a16="http://schemas.microsoft.com/office/drawing/2014/main" id="{26294C99-8DFB-0034-A68F-1637B28314F9}"/>
                </a:ext>
              </a:extLst>
            </p:cNvPr>
            <p:cNvSpPr/>
            <p:nvPr/>
          </p:nvSpPr>
          <p:spPr>
            <a:xfrm>
              <a:off x="5656969" y="4100418"/>
              <a:ext cx="28624" cy="26438"/>
            </a:xfrm>
            <a:custGeom>
              <a:avLst/>
              <a:gdLst/>
              <a:ahLst/>
              <a:cxnLst/>
              <a:rect l="l" t="t" r="r" b="b"/>
              <a:pathLst>
                <a:path w="288" h="266" extrusionOk="0">
                  <a:moveTo>
                    <a:pt x="147" y="1"/>
                  </a:moveTo>
                  <a:lnTo>
                    <a:pt x="102" y="85"/>
                  </a:lnTo>
                  <a:lnTo>
                    <a:pt x="0" y="102"/>
                  </a:lnTo>
                  <a:lnTo>
                    <a:pt x="74" y="170"/>
                  </a:lnTo>
                  <a:lnTo>
                    <a:pt x="57" y="265"/>
                  </a:lnTo>
                  <a:lnTo>
                    <a:pt x="57" y="265"/>
                  </a:lnTo>
                  <a:lnTo>
                    <a:pt x="147" y="220"/>
                  </a:lnTo>
                  <a:lnTo>
                    <a:pt x="231" y="265"/>
                  </a:lnTo>
                  <a:lnTo>
                    <a:pt x="214" y="170"/>
                  </a:lnTo>
                  <a:lnTo>
                    <a:pt x="288" y="102"/>
                  </a:lnTo>
                  <a:lnTo>
                    <a:pt x="186" y="85"/>
                  </a:lnTo>
                  <a:lnTo>
                    <a:pt x="147" y="1"/>
                  </a:lnTo>
                  <a:close/>
                  <a:moveTo>
                    <a:pt x="231" y="265"/>
                  </a:moveTo>
                  <a:lnTo>
                    <a:pt x="231" y="265"/>
                  </a:lnTo>
                  <a:lnTo>
                    <a:pt x="231" y="265"/>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2125;p33">
              <a:extLst>
                <a:ext uri="{FF2B5EF4-FFF2-40B4-BE49-F238E27FC236}">
                  <a16:creationId xmlns:a16="http://schemas.microsoft.com/office/drawing/2014/main" id="{6437A930-A619-F5D6-FBCB-CB435358B3D0}"/>
                </a:ext>
              </a:extLst>
            </p:cNvPr>
            <p:cNvSpPr/>
            <p:nvPr/>
          </p:nvSpPr>
          <p:spPr>
            <a:xfrm>
              <a:off x="5742049" y="4054002"/>
              <a:ext cx="53869" cy="66691"/>
            </a:xfrm>
            <a:custGeom>
              <a:avLst/>
              <a:gdLst/>
              <a:ahLst/>
              <a:cxnLst/>
              <a:rect l="l" t="t" r="r" b="b"/>
              <a:pathLst>
                <a:path w="542" h="671" extrusionOk="0">
                  <a:moveTo>
                    <a:pt x="541" y="0"/>
                  </a:moveTo>
                  <a:lnTo>
                    <a:pt x="0" y="428"/>
                  </a:lnTo>
                  <a:lnTo>
                    <a:pt x="271" y="417"/>
                  </a:lnTo>
                  <a:lnTo>
                    <a:pt x="378" y="670"/>
                  </a:lnTo>
                  <a:lnTo>
                    <a:pt x="541"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75" name="Google Shape;2127;p33">
            <a:extLst>
              <a:ext uri="{FF2B5EF4-FFF2-40B4-BE49-F238E27FC236}">
                <a16:creationId xmlns:a16="http://schemas.microsoft.com/office/drawing/2014/main" id="{078CC1E9-FCF5-8141-5CBD-54E9C86CB241}"/>
              </a:ext>
            </a:extLst>
          </p:cNvPr>
          <p:cNvSpPr/>
          <p:nvPr/>
        </p:nvSpPr>
        <p:spPr>
          <a:xfrm>
            <a:off x="3189890" y="1151573"/>
            <a:ext cx="551938" cy="551020"/>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79" name="Google Shape;2131;p33">
            <a:extLst>
              <a:ext uri="{FF2B5EF4-FFF2-40B4-BE49-F238E27FC236}">
                <a16:creationId xmlns:a16="http://schemas.microsoft.com/office/drawing/2014/main" id="{6643E9B8-DF50-426E-82E4-5463B26804FD}"/>
              </a:ext>
            </a:extLst>
          </p:cNvPr>
          <p:cNvGrpSpPr/>
          <p:nvPr/>
        </p:nvGrpSpPr>
        <p:grpSpPr>
          <a:xfrm>
            <a:off x="3189857" y="2343021"/>
            <a:ext cx="551937" cy="551017"/>
            <a:chOff x="3178527" y="2580991"/>
            <a:chExt cx="573679" cy="572724"/>
          </a:xfrm>
          <a:solidFill>
            <a:srgbClr val="00558C"/>
          </a:solidFill>
        </p:grpSpPr>
        <p:sp>
          <p:nvSpPr>
            <p:cNvPr id="380" name="Google Shape;2132;p33">
              <a:extLst>
                <a:ext uri="{FF2B5EF4-FFF2-40B4-BE49-F238E27FC236}">
                  <a16:creationId xmlns:a16="http://schemas.microsoft.com/office/drawing/2014/main" id="{7B79B6C8-D244-59A7-F653-FBBDC74EFBE7}"/>
                </a:ext>
              </a:extLst>
            </p:cNvPr>
            <p:cNvSpPr/>
            <p:nvPr/>
          </p:nvSpPr>
          <p:spPr>
            <a:xfrm>
              <a:off x="3178527" y="2580991"/>
              <a:ext cx="573679" cy="572724"/>
            </a:xfrm>
            <a:custGeom>
              <a:avLst/>
              <a:gdLst/>
              <a:ahLst/>
              <a:cxnLst/>
              <a:rect l="l" t="t" r="r" b="b"/>
              <a:pathLst>
                <a:path w="3476" h="3470" extrusionOk="0">
                  <a:moveTo>
                    <a:pt x="1741" y="1"/>
                  </a:moveTo>
                  <a:cubicBezTo>
                    <a:pt x="778" y="1"/>
                    <a:pt x="1" y="778"/>
                    <a:pt x="1" y="1735"/>
                  </a:cubicBezTo>
                  <a:cubicBezTo>
                    <a:pt x="1" y="2693"/>
                    <a:pt x="778" y="3470"/>
                    <a:pt x="1741" y="3470"/>
                  </a:cubicBezTo>
                  <a:cubicBezTo>
                    <a:pt x="2698" y="3470"/>
                    <a:pt x="3476" y="2693"/>
                    <a:pt x="3476" y="1735"/>
                  </a:cubicBezTo>
                  <a:cubicBezTo>
                    <a:pt x="3476" y="778"/>
                    <a:pt x="2698" y="1"/>
                    <a:pt x="174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2134;p33">
              <a:extLst>
                <a:ext uri="{FF2B5EF4-FFF2-40B4-BE49-F238E27FC236}">
                  <a16:creationId xmlns:a16="http://schemas.microsoft.com/office/drawing/2014/main" id="{39269F1F-20A4-3BB4-9ED2-369521427BB1}"/>
                </a:ext>
              </a:extLst>
            </p:cNvPr>
            <p:cNvSpPr/>
            <p:nvPr/>
          </p:nvSpPr>
          <p:spPr>
            <a:xfrm>
              <a:off x="3387242" y="2822030"/>
              <a:ext cx="29817" cy="29718"/>
            </a:xfrm>
            <a:custGeom>
              <a:avLst/>
              <a:gdLst/>
              <a:ahLst/>
              <a:cxnLst/>
              <a:rect l="l" t="t" r="r" b="b"/>
              <a:pathLst>
                <a:path w="300" h="299" extrusionOk="0">
                  <a:moveTo>
                    <a:pt x="153" y="0"/>
                  </a:moveTo>
                  <a:cubicBezTo>
                    <a:pt x="68" y="0"/>
                    <a:pt x="1" y="68"/>
                    <a:pt x="1" y="152"/>
                  </a:cubicBezTo>
                  <a:cubicBezTo>
                    <a:pt x="1" y="231"/>
                    <a:pt x="68" y="299"/>
                    <a:pt x="153" y="299"/>
                  </a:cubicBezTo>
                  <a:cubicBezTo>
                    <a:pt x="231" y="299"/>
                    <a:pt x="299" y="231"/>
                    <a:pt x="299" y="152"/>
                  </a:cubicBezTo>
                  <a:cubicBezTo>
                    <a:pt x="299" y="68"/>
                    <a:pt x="231" y="0"/>
                    <a:pt x="15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2135;p33">
              <a:extLst>
                <a:ext uri="{FF2B5EF4-FFF2-40B4-BE49-F238E27FC236}">
                  <a16:creationId xmlns:a16="http://schemas.microsoft.com/office/drawing/2014/main" id="{5C4E2D7B-1F71-9246-3DBF-E9EBDE3D8D32}"/>
                </a:ext>
              </a:extLst>
            </p:cNvPr>
            <p:cNvSpPr/>
            <p:nvPr/>
          </p:nvSpPr>
          <p:spPr>
            <a:xfrm>
              <a:off x="3450455" y="2822030"/>
              <a:ext cx="29817" cy="29718"/>
            </a:xfrm>
            <a:custGeom>
              <a:avLst/>
              <a:gdLst/>
              <a:ahLst/>
              <a:cxnLst/>
              <a:rect l="l" t="t" r="r" b="b"/>
              <a:pathLst>
                <a:path w="300" h="299" extrusionOk="0">
                  <a:moveTo>
                    <a:pt x="153" y="0"/>
                  </a:moveTo>
                  <a:cubicBezTo>
                    <a:pt x="69" y="0"/>
                    <a:pt x="1" y="68"/>
                    <a:pt x="1" y="152"/>
                  </a:cubicBezTo>
                  <a:cubicBezTo>
                    <a:pt x="1" y="231"/>
                    <a:pt x="69" y="299"/>
                    <a:pt x="153" y="299"/>
                  </a:cubicBezTo>
                  <a:cubicBezTo>
                    <a:pt x="232" y="299"/>
                    <a:pt x="299" y="231"/>
                    <a:pt x="299" y="152"/>
                  </a:cubicBezTo>
                  <a:cubicBezTo>
                    <a:pt x="299" y="68"/>
                    <a:pt x="232" y="0"/>
                    <a:pt x="153"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8" name="Google Shape;2136;p33">
              <a:extLst>
                <a:ext uri="{FF2B5EF4-FFF2-40B4-BE49-F238E27FC236}">
                  <a16:creationId xmlns:a16="http://schemas.microsoft.com/office/drawing/2014/main" id="{B3CBBEEB-797A-CCB8-4B24-BB8671EA0467}"/>
                </a:ext>
              </a:extLst>
            </p:cNvPr>
            <p:cNvSpPr/>
            <p:nvPr/>
          </p:nvSpPr>
          <p:spPr>
            <a:xfrm>
              <a:off x="3513768" y="2822030"/>
              <a:ext cx="29718" cy="29718"/>
            </a:xfrm>
            <a:custGeom>
              <a:avLst/>
              <a:gdLst/>
              <a:ahLst/>
              <a:cxnLst/>
              <a:rect l="l" t="t" r="r" b="b"/>
              <a:pathLst>
                <a:path w="299" h="299" extrusionOk="0">
                  <a:moveTo>
                    <a:pt x="147" y="0"/>
                  </a:moveTo>
                  <a:cubicBezTo>
                    <a:pt x="68" y="0"/>
                    <a:pt x="0" y="68"/>
                    <a:pt x="0" y="152"/>
                  </a:cubicBezTo>
                  <a:cubicBezTo>
                    <a:pt x="0" y="231"/>
                    <a:pt x="68" y="299"/>
                    <a:pt x="147" y="299"/>
                  </a:cubicBezTo>
                  <a:cubicBezTo>
                    <a:pt x="231" y="299"/>
                    <a:pt x="299" y="231"/>
                    <a:pt x="299" y="152"/>
                  </a:cubicBezTo>
                  <a:cubicBezTo>
                    <a:pt x="299" y="68"/>
                    <a:pt x="231" y="0"/>
                    <a:pt x="14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90" name="Google Shape;2138;p33">
            <a:extLst>
              <a:ext uri="{FF2B5EF4-FFF2-40B4-BE49-F238E27FC236}">
                <a16:creationId xmlns:a16="http://schemas.microsoft.com/office/drawing/2014/main" id="{8011A904-DB67-3AFA-E598-398E83D7A82C}"/>
              </a:ext>
            </a:extLst>
          </p:cNvPr>
          <p:cNvSpPr/>
          <p:nvPr/>
        </p:nvSpPr>
        <p:spPr>
          <a:xfrm>
            <a:off x="3223886" y="3534466"/>
            <a:ext cx="551938" cy="550986"/>
          </a:xfrm>
          <a:custGeom>
            <a:avLst/>
            <a:gdLst/>
            <a:ahLst/>
            <a:cxnLst/>
            <a:rect l="l" t="t" r="r" b="b"/>
            <a:pathLst>
              <a:path w="3476" h="3470" extrusionOk="0">
                <a:moveTo>
                  <a:pt x="1741" y="0"/>
                </a:moveTo>
                <a:cubicBezTo>
                  <a:pt x="778" y="0"/>
                  <a:pt x="1" y="777"/>
                  <a:pt x="1" y="1735"/>
                </a:cubicBezTo>
                <a:cubicBezTo>
                  <a:pt x="1" y="2692"/>
                  <a:pt x="778" y="3469"/>
                  <a:pt x="1741" y="3469"/>
                </a:cubicBezTo>
                <a:cubicBezTo>
                  <a:pt x="2698" y="3469"/>
                  <a:pt x="3476" y="2692"/>
                  <a:pt x="3476" y="1735"/>
                </a:cubicBezTo>
                <a:cubicBezTo>
                  <a:pt x="3476" y="777"/>
                  <a:pt x="2698" y="0"/>
                  <a:pt x="1741" y="0"/>
                </a:cubicBezTo>
                <a:close/>
              </a:path>
            </a:pathLst>
          </a:custGeom>
          <a:solidFill>
            <a:srgbClr val="0055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3" name="Google Shape;10421;p86">
            <a:extLst>
              <a:ext uri="{FF2B5EF4-FFF2-40B4-BE49-F238E27FC236}">
                <a16:creationId xmlns:a16="http://schemas.microsoft.com/office/drawing/2014/main" id="{8F8ED01A-17D8-736E-AA2A-35EE64CEB88E}"/>
              </a:ext>
            </a:extLst>
          </p:cNvPr>
          <p:cNvSpPr/>
          <p:nvPr/>
        </p:nvSpPr>
        <p:spPr>
          <a:xfrm>
            <a:off x="3333170" y="3619674"/>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4" name="Google Shape;10685;p86">
            <a:extLst>
              <a:ext uri="{FF2B5EF4-FFF2-40B4-BE49-F238E27FC236}">
                <a16:creationId xmlns:a16="http://schemas.microsoft.com/office/drawing/2014/main" id="{297F94FB-E6A2-54C3-F348-B21130788A38}"/>
              </a:ext>
            </a:extLst>
          </p:cNvPr>
          <p:cNvGrpSpPr/>
          <p:nvPr/>
        </p:nvGrpSpPr>
        <p:grpSpPr>
          <a:xfrm>
            <a:off x="3290114" y="2444506"/>
            <a:ext cx="349457" cy="348542"/>
            <a:chOff x="3599700" y="1954475"/>
            <a:chExt cx="296175" cy="295400"/>
          </a:xfrm>
          <a:solidFill>
            <a:schemeClr val="bg1"/>
          </a:solidFill>
        </p:grpSpPr>
        <p:sp>
          <p:nvSpPr>
            <p:cNvPr id="1115" name="Google Shape;10686;p86">
              <a:extLst>
                <a:ext uri="{FF2B5EF4-FFF2-40B4-BE49-F238E27FC236}">
                  <a16:creationId xmlns:a16="http://schemas.microsoft.com/office/drawing/2014/main" id="{CBE617B0-C657-0401-7BEE-41B8FA98BA63}"/>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0687;p86">
              <a:extLst>
                <a:ext uri="{FF2B5EF4-FFF2-40B4-BE49-F238E27FC236}">
                  <a16:creationId xmlns:a16="http://schemas.microsoft.com/office/drawing/2014/main" id="{9F966798-3DAA-08B1-B3D9-DBAE4F8F4771}"/>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0688;p86">
              <a:extLst>
                <a:ext uri="{FF2B5EF4-FFF2-40B4-BE49-F238E27FC236}">
                  <a16:creationId xmlns:a16="http://schemas.microsoft.com/office/drawing/2014/main" id="{A0216F15-D309-2F5A-2E82-A6766B9F8E59}"/>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Wellmark® - Apps on Google Play">
            <a:extLst>
              <a:ext uri="{FF2B5EF4-FFF2-40B4-BE49-F238E27FC236}">
                <a16:creationId xmlns:a16="http://schemas.microsoft.com/office/drawing/2014/main" id="{F9DC6C76-2F4A-8962-D9C0-0CE510A63F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30" t="10215" r="6963" b="21432"/>
          <a:stretch/>
        </p:blipFill>
        <p:spPr bwMode="auto">
          <a:xfrm>
            <a:off x="8164986" y="0"/>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Puzzle with solid fill">
            <a:extLst>
              <a:ext uri="{FF2B5EF4-FFF2-40B4-BE49-F238E27FC236}">
                <a16:creationId xmlns:a16="http://schemas.microsoft.com/office/drawing/2014/main" id="{04658617-0578-22E8-9420-BF62CBFD5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2669" y="3557479"/>
            <a:ext cx="459550" cy="459550"/>
          </a:xfrm>
          <a:prstGeom prst="rect">
            <a:avLst/>
          </a:prstGeom>
        </p:spPr>
      </p:pic>
      <p:pic>
        <p:nvPicPr>
          <p:cNvPr id="9" name="Graphic 8" descr="Heart with pulse with solid fill">
            <a:extLst>
              <a:ext uri="{FF2B5EF4-FFF2-40B4-BE49-F238E27FC236}">
                <a16:creationId xmlns:a16="http://schemas.microsoft.com/office/drawing/2014/main" id="{F32A91FB-D5C6-986C-2DA0-1934827BF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8679" y="2361070"/>
            <a:ext cx="505483" cy="505483"/>
          </a:xfrm>
          <a:prstGeom prst="rect">
            <a:avLst/>
          </a:prstGeom>
        </p:spPr>
      </p:pic>
      <p:sp>
        <p:nvSpPr>
          <p:cNvPr id="13" name="Google Shape;2099;p33">
            <a:extLst>
              <a:ext uri="{FF2B5EF4-FFF2-40B4-BE49-F238E27FC236}">
                <a16:creationId xmlns:a16="http://schemas.microsoft.com/office/drawing/2014/main" id="{F7FBD125-FB6B-8F4A-0CE3-96E6542BEF1A}"/>
              </a:ext>
            </a:extLst>
          </p:cNvPr>
          <p:cNvSpPr txBox="1"/>
          <p:nvPr/>
        </p:nvSpPr>
        <p:spPr>
          <a:xfrm>
            <a:off x="6323641" y="901412"/>
            <a:ext cx="2388781" cy="348600"/>
          </a:xfrm>
          <a:prstGeom prst="rect">
            <a:avLst/>
          </a:prstGeom>
          <a:noFill/>
          <a:ln>
            <a:noFill/>
          </a:ln>
        </p:spPr>
        <p:txBody>
          <a:bodyPr spcFirstLastPara="1" wrap="square" lIns="91425" tIns="91425" rIns="91425" bIns="91425" anchor="ctr" anchorCtr="0">
            <a:noAutofit/>
          </a:bodyPr>
          <a:lstStyle/>
          <a:p>
            <a:pPr algn="r"/>
            <a:r>
              <a:rPr lang="en" sz="1800" b="1">
                <a:latin typeface="Fira Sans Extra Condensed"/>
                <a:ea typeface="Fira Sans Extra Condensed"/>
                <a:cs typeface="Fira Sans Extra Condensed"/>
                <a:sym typeface="Fira Sans Extra Condensed"/>
              </a:rPr>
              <a:t>The Business Challenge</a:t>
            </a:r>
            <a:endParaRPr sz="1800" b="1">
              <a:latin typeface="Fira Sans Extra Condensed"/>
              <a:ea typeface="Fira Sans Extra Condensed"/>
              <a:cs typeface="Fira Sans Extra Condensed"/>
              <a:sym typeface="Fira Sans Extra Condensed"/>
            </a:endParaRPr>
          </a:p>
        </p:txBody>
      </p:sp>
      <p:sp>
        <p:nvSpPr>
          <p:cNvPr id="14" name="Cross 13">
            <a:extLst>
              <a:ext uri="{FF2B5EF4-FFF2-40B4-BE49-F238E27FC236}">
                <a16:creationId xmlns:a16="http://schemas.microsoft.com/office/drawing/2014/main" id="{2C4EF726-05C9-7756-944B-EC47B9E5193B}"/>
              </a:ext>
            </a:extLst>
          </p:cNvPr>
          <p:cNvSpPr/>
          <p:nvPr/>
        </p:nvSpPr>
        <p:spPr>
          <a:xfrm>
            <a:off x="3316782" y="1268772"/>
            <a:ext cx="296122" cy="301303"/>
          </a:xfrm>
          <a:prstGeom prst="plus">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usiness Growth with solid fill">
            <a:extLst>
              <a:ext uri="{FF2B5EF4-FFF2-40B4-BE49-F238E27FC236}">
                <a16:creationId xmlns:a16="http://schemas.microsoft.com/office/drawing/2014/main" id="{DD4E776A-D8F3-0870-2ABC-8CA7ADEDC5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43823" y="1164329"/>
            <a:ext cx="466517" cy="466517"/>
          </a:xfrm>
          <a:prstGeom prst="rect">
            <a:avLst/>
          </a:prstGeom>
        </p:spPr>
      </p:pic>
      <p:grpSp>
        <p:nvGrpSpPr>
          <p:cNvPr id="1052" name="Group 1051">
            <a:extLst>
              <a:ext uri="{FF2B5EF4-FFF2-40B4-BE49-F238E27FC236}">
                <a16:creationId xmlns:a16="http://schemas.microsoft.com/office/drawing/2014/main" id="{6740AC39-535B-49B5-C1A2-0F255CA529DB}"/>
              </a:ext>
            </a:extLst>
          </p:cNvPr>
          <p:cNvGrpSpPr/>
          <p:nvPr/>
        </p:nvGrpSpPr>
        <p:grpSpPr>
          <a:xfrm>
            <a:off x="1118261" y="4662231"/>
            <a:ext cx="7656422" cy="328790"/>
            <a:chOff x="1118261" y="4662231"/>
            <a:chExt cx="7656422" cy="328790"/>
          </a:xfrm>
        </p:grpSpPr>
        <p:grpSp>
          <p:nvGrpSpPr>
            <p:cNvPr id="1034" name="Group 1033">
              <a:extLst>
                <a:ext uri="{FF2B5EF4-FFF2-40B4-BE49-F238E27FC236}">
                  <a16:creationId xmlns:a16="http://schemas.microsoft.com/office/drawing/2014/main" id="{63C44998-7C38-793A-29C6-3FD0B2F506AB}"/>
                </a:ext>
              </a:extLst>
            </p:cNvPr>
            <p:cNvGrpSpPr/>
            <p:nvPr/>
          </p:nvGrpSpPr>
          <p:grpSpPr>
            <a:xfrm>
              <a:off x="1118261" y="4662262"/>
              <a:ext cx="1080001" cy="319498"/>
              <a:chOff x="447867" y="6400802"/>
              <a:chExt cx="1080001" cy="359954"/>
            </a:xfrm>
          </p:grpSpPr>
          <p:sp>
            <p:nvSpPr>
              <p:cNvPr id="1050" name="Rectangle 1049">
                <a:extLst>
                  <a:ext uri="{FF2B5EF4-FFF2-40B4-BE49-F238E27FC236}">
                    <a16:creationId xmlns:a16="http://schemas.microsoft.com/office/drawing/2014/main" id="{1E83EEDA-B584-D6AC-5838-8109F5EE6280}"/>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51" name="Straight Connector 1050">
                <a:extLst>
                  <a:ext uri="{FF2B5EF4-FFF2-40B4-BE49-F238E27FC236}">
                    <a16:creationId xmlns:a16="http://schemas.microsoft.com/office/drawing/2014/main" id="{FD10C2C2-3F73-338C-8813-EA48FAED072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DFDB3347-40B7-57D1-378E-4451038714F0}"/>
                </a:ext>
              </a:extLst>
            </p:cNvPr>
            <p:cNvGrpSpPr/>
            <p:nvPr/>
          </p:nvGrpSpPr>
          <p:grpSpPr>
            <a:xfrm>
              <a:off x="2419606" y="4662257"/>
              <a:ext cx="1080001" cy="319498"/>
              <a:chOff x="447867" y="6400802"/>
              <a:chExt cx="1080001" cy="359954"/>
            </a:xfrm>
          </p:grpSpPr>
          <p:sp>
            <p:nvSpPr>
              <p:cNvPr id="1048" name="Rectangle 1047">
                <a:extLst>
                  <a:ext uri="{FF2B5EF4-FFF2-40B4-BE49-F238E27FC236}">
                    <a16:creationId xmlns:a16="http://schemas.microsoft.com/office/drawing/2014/main" id="{52627896-D152-7BBA-00AE-0815039A63C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9" name="Straight Connector 1048">
                <a:extLst>
                  <a:ext uri="{FF2B5EF4-FFF2-40B4-BE49-F238E27FC236}">
                    <a16:creationId xmlns:a16="http://schemas.microsoft.com/office/drawing/2014/main" id="{B99947E8-8176-0E55-C085-BBF56A9EE0F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6" name="Group 1035">
              <a:extLst>
                <a:ext uri="{FF2B5EF4-FFF2-40B4-BE49-F238E27FC236}">
                  <a16:creationId xmlns:a16="http://schemas.microsoft.com/office/drawing/2014/main" id="{A1F3474A-90FD-AEA1-F61F-02785FC7BEFE}"/>
                </a:ext>
              </a:extLst>
            </p:cNvPr>
            <p:cNvGrpSpPr/>
            <p:nvPr/>
          </p:nvGrpSpPr>
          <p:grpSpPr>
            <a:xfrm>
              <a:off x="3720951" y="4662252"/>
              <a:ext cx="1080001" cy="319498"/>
              <a:chOff x="447867" y="6400802"/>
              <a:chExt cx="1080001" cy="359954"/>
            </a:xfrm>
          </p:grpSpPr>
          <p:sp>
            <p:nvSpPr>
              <p:cNvPr id="1046" name="Rectangle 1045">
                <a:extLst>
                  <a:ext uri="{FF2B5EF4-FFF2-40B4-BE49-F238E27FC236}">
                    <a16:creationId xmlns:a16="http://schemas.microsoft.com/office/drawing/2014/main" id="{593D51C1-8118-7DEC-C57D-877A8983628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7" name="Straight Connector 1046">
                <a:extLst>
                  <a:ext uri="{FF2B5EF4-FFF2-40B4-BE49-F238E27FC236}">
                    <a16:creationId xmlns:a16="http://schemas.microsoft.com/office/drawing/2014/main" id="{89E65545-283E-57E1-60DE-946D66FE148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411E043A-4883-07B6-D237-778FC834983D}"/>
                </a:ext>
              </a:extLst>
            </p:cNvPr>
            <p:cNvGrpSpPr/>
            <p:nvPr/>
          </p:nvGrpSpPr>
          <p:grpSpPr>
            <a:xfrm>
              <a:off x="5022296" y="4662247"/>
              <a:ext cx="1080001" cy="319498"/>
              <a:chOff x="447867" y="6400802"/>
              <a:chExt cx="1080001" cy="359954"/>
            </a:xfrm>
          </p:grpSpPr>
          <p:sp>
            <p:nvSpPr>
              <p:cNvPr id="1044" name="Rectangle 1043">
                <a:extLst>
                  <a:ext uri="{FF2B5EF4-FFF2-40B4-BE49-F238E27FC236}">
                    <a16:creationId xmlns:a16="http://schemas.microsoft.com/office/drawing/2014/main" id="{81763816-0CA6-94AE-93DE-6B2E286F2ED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5" name="Straight Connector 1044">
                <a:extLst>
                  <a:ext uri="{FF2B5EF4-FFF2-40B4-BE49-F238E27FC236}">
                    <a16:creationId xmlns:a16="http://schemas.microsoft.com/office/drawing/2014/main" id="{E26D5124-8363-28B9-EF3D-0A8809159DA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8" name="Group 1037">
              <a:extLst>
                <a:ext uri="{FF2B5EF4-FFF2-40B4-BE49-F238E27FC236}">
                  <a16:creationId xmlns:a16="http://schemas.microsoft.com/office/drawing/2014/main" id="{FA5F4313-F472-9C7F-012C-C08379FC0905}"/>
                </a:ext>
              </a:extLst>
            </p:cNvPr>
            <p:cNvGrpSpPr/>
            <p:nvPr/>
          </p:nvGrpSpPr>
          <p:grpSpPr>
            <a:xfrm>
              <a:off x="6323641" y="4662242"/>
              <a:ext cx="1080001" cy="319498"/>
              <a:chOff x="447867" y="6400802"/>
              <a:chExt cx="1080001" cy="359954"/>
            </a:xfrm>
          </p:grpSpPr>
          <p:sp>
            <p:nvSpPr>
              <p:cNvPr id="1042" name="Rectangle 1041">
                <a:extLst>
                  <a:ext uri="{FF2B5EF4-FFF2-40B4-BE49-F238E27FC236}">
                    <a16:creationId xmlns:a16="http://schemas.microsoft.com/office/drawing/2014/main" id="{69146B1B-A42D-CA50-A865-777754ECB5D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43" name="Straight Connector 1042">
                <a:extLst>
                  <a:ext uri="{FF2B5EF4-FFF2-40B4-BE49-F238E27FC236}">
                    <a16:creationId xmlns:a16="http://schemas.microsoft.com/office/drawing/2014/main" id="{BF53D010-4D36-AC17-BA65-FBD41B8CFA8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53517283-7032-71BD-36A2-85C9695A49D6}"/>
                </a:ext>
              </a:extLst>
            </p:cNvPr>
            <p:cNvGrpSpPr/>
            <p:nvPr/>
          </p:nvGrpSpPr>
          <p:grpSpPr>
            <a:xfrm>
              <a:off x="7538401" y="4662231"/>
              <a:ext cx="1236282" cy="328790"/>
              <a:chOff x="361282" y="6400802"/>
              <a:chExt cx="1236282" cy="370423"/>
            </a:xfrm>
          </p:grpSpPr>
          <p:sp>
            <p:nvSpPr>
              <p:cNvPr id="1040" name="Rectangle 1039">
                <a:extLst>
                  <a:ext uri="{FF2B5EF4-FFF2-40B4-BE49-F238E27FC236}">
                    <a16:creationId xmlns:a16="http://schemas.microsoft.com/office/drawing/2014/main" id="{08BA0893-4491-D9A3-1294-7F8F12C0CAB2}"/>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dirty="0">
                    <a:solidFill>
                      <a:srgbClr val="000000"/>
                    </a:solidFill>
                    <a:latin typeface="Arial"/>
                    <a:cs typeface="Arial"/>
                  </a:rPr>
                  <a:t>Recommendations</a:t>
                </a:r>
                <a:endParaRPr lang="en-US" sz="85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1" name="Straight Connector 1040">
                <a:extLst>
                  <a:ext uri="{FF2B5EF4-FFF2-40B4-BE49-F238E27FC236}">
                    <a16:creationId xmlns:a16="http://schemas.microsoft.com/office/drawing/2014/main" id="{52D19F9E-950A-4D7A-85F7-C600B01FDC8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33185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422274" y="140962"/>
            <a:ext cx="7204772" cy="419558"/>
          </a:xfrm>
          <a:prstGeom prst="rect">
            <a:avLst/>
          </a:prstGeom>
        </p:spPr>
        <p:txBody>
          <a:bodyPr spcFirstLastPara="1" wrap="square" lIns="91425" tIns="91425" rIns="91425" bIns="91425" anchor="ctr" anchorCtr="0">
            <a:noAutofit/>
          </a:bodyPr>
          <a:lstStyle/>
          <a:p>
            <a:r>
              <a:rPr lang="en-US" sz="2400"/>
              <a:t>Strategies</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A7854ACD-E442-1AD8-4E00-AD08F91816C7}"/>
              </a:ext>
            </a:extLst>
          </p:cNvPr>
          <p:cNvSpPr/>
          <p:nvPr/>
        </p:nvSpPr>
        <p:spPr>
          <a:xfrm>
            <a:off x="109250" y="605981"/>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49" name="Google Shape;1031;p46">
            <a:extLst>
              <a:ext uri="{FF2B5EF4-FFF2-40B4-BE49-F238E27FC236}">
                <a16:creationId xmlns:a16="http://schemas.microsoft.com/office/drawing/2014/main" id="{FA6DD9D8-8BDB-C295-9C9E-62902D95C0B0}"/>
              </a:ext>
            </a:extLst>
          </p:cNvPr>
          <p:cNvSpPr txBox="1">
            <a:spLocks/>
          </p:cNvSpPr>
          <p:nvPr/>
        </p:nvSpPr>
        <p:spPr>
          <a:xfrm>
            <a:off x="3544349" y="1859798"/>
            <a:ext cx="2351102"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r>
              <a:rPr lang="en-GB">
                <a:solidFill>
                  <a:srgbClr val="202331"/>
                </a:solidFill>
                <a:cs typeface="Arial"/>
              </a:rPr>
              <a:t>Incentivize Education Offer scholarships, loan forgiveness, and stipends for medical/nursing students who commit to working in rural or underserved areas.</a:t>
            </a:r>
            <a:endParaRPr kumimoji="0" lang="en-GB" i="0" u="none" strike="noStrike" kern="0" cap="none" spc="0" normalizeH="0" baseline="0" noProof="0">
              <a:ln>
                <a:noFill/>
              </a:ln>
              <a:solidFill>
                <a:srgbClr val="202331"/>
              </a:solidFill>
              <a:effectLst/>
              <a:uLnTx/>
              <a:uFillTx/>
              <a:sym typeface="Barlow"/>
            </a:endParaRPr>
          </a:p>
          <a:p>
            <a:pPr marL="171450" indent="-171450">
              <a:buClr>
                <a:srgbClr val="202331"/>
              </a:buClr>
              <a:buFont typeface="Arial" panose="020B0604020202020204" pitchFamily="34" charset="0"/>
              <a:buChar char="•"/>
              <a:defRPr/>
            </a:pPr>
            <a:endParaRPr lang="en-GB">
              <a:solidFill>
                <a:srgbClr val="202331"/>
              </a:solidFill>
            </a:endParaRPr>
          </a:p>
          <a:p>
            <a:pPr marL="171450" indent="-171450">
              <a:buClr>
                <a:srgbClr val="202331"/>
              </a:buClr>
              <a:buFont typeface="Arial" panose="020B0604020202020204" pitchFamily="34" charset="0"/>
              <a:buChar char="•"/>
              <a:defRPr/>
            </a:pPr>
            <a:r>
              <a:rPr lang="en-US">
                <a:solidFill>
                  <a:srgbClr val="202331"/>
                </a:solidFill>
                <a:cs typeface="Arial"/>
              </a:rPr>
              <a:t>Grow Local Talent</a:t>
            </a:r>
          </a:p>
          <a:p>
            <a:pPr marL="171450" indent="-171450">
              <a:buClr>
                <a:srgbClr val="202331"/>
              </a:buClr>
              <a:buFont typeface="Arial" panose="020B0604020202020204" pitchFamily="34" charset="0"/>
              <a:buChar char="•"/>
              <a:defRPr/>
            </a:pPr>
            <a:endParaRPr lang="en-US">
              <a:solidFill>
                <a:srgbClr val="202331"/>
              </a:solidFill>
              <a:cs typeface="Arial"/>
            </a:endParaRPr>
          </a:p>
          <a:p>
            <a:pPr marL="171450" indent="-171450">
              <a:buClr>
                <a:srgbClr val="202331"/>
              </a:buClr>
              <a:buFont typeface="Arial" panose="020B0604020202020204" pitchFamily="34" charset="0"/>
              <a:buChar char="•"/>
              <a:defRPr/>
            </a:pPr>
            <a:r>
              <a:rPr lang="en-US">
                <a:solidFill>
                  <a:srgbClr val="202331"/>
                </a:solidFill>
                <a:cs typeface="Arial"/>
              </a:rPr>
              <a:t>Leverage International Talent</a:t>
            </a:r>
          </a:p>
          <a:p>
            <a:pPr marL="171450" indent="-171450">
              <a:buClr>
                <a:srgbClr val="202331"/>
              </a:buClr>
              <a:buFont typeface="Arial" panose="020B0604020202020204" pitchFamily="34" charset="0"/>
              <a:buChar char="•"/>
              <a:defRPr/>
            </a:pPr>
            <a:endParaRPr lang="en-US">
              <a:solidFill>
                <a:srgbClr val="202331"/>
              </a:solidFill>
              <a:cs typeface="Arial"/>
            </a:endParaRPr>
          </a:p>
        </p:txBody>
      </p:sp>
      <p:sp>
        <p:nvSpPr>
          <p:cNvPr id="1055" name="Google Shape;1037;p46">
            <a:extLst>
              <a:ext uri="{FF2B5EF4-FFF2-40B4-BE49-F238E27FC236}">
                <a16:creationId xmlns:a16="http://schemas.microsoft.com/office/drawing/2014/main" id="{5D6BC299-4340-6D70-BF70-9A928A99E050}"/>
              </a:ext>
            </a:extLst>
          </p:cNvPr>
          <p:cNvSpPr txBox="1">
            <a:spLocks/>
          </p:cNvSpPr>
          <p:nvPr/>
        </p:nvSpPr>
        <p:spPr>
          <a:xfrm>
            <a:off x="3526980" y="1413254"/>
            <a:ext cx="2149463"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indent="0">
              <a:buClr>
                <a:srgbClr val="202331"/>
              </a:buClr>
              <a:defRPr/>
            </a:pPr>
            <a:r>
              <a:rPr lang="en-GB" sz="1400">
                <a:solidFill>
                  <a:srgbClr val="202331"/>
                </a:solidFill>
              </a:rPr>
              <a:t>Enforce Medical Workforce</a:t>
            </a:r>
            <a:endParaRPr lang="en-GB" sz="1400" b="0" i="0" u="none" strike="noStrike" kern="0" cap="none" spc="0" normalizeH="0" baseline="0" noProof="0">
              <a:ln>
                <a:noFill/>
              </a:ln>
              <a:solidFill>
                <a:srgbClr val="202331"/>
              </a:solidFill>
              <a:effectLst/>
              <a:uLnTx/>
              <a:uFillTx/>
              <a:latin typeface="Poppins ExtraBold"/>
              <a:cs typeface="Poppins ExtraBold"/>
            </a:endParaRPr>
          </a:p>
        </p:txBody>
      </p:sp>
      <p:sp>
        <p:nvSpPr>
          <p:cNvPr id="1056" name="Google Shape;1038;p46">
            <a:extLst>
              <a:ext uri="{FF2B5EF4-FFF2-40B4-BE49-F238E27FC236}">
                <a16:creationId xmlns:a16="http://schemas.microsoft.com/office/drawing/2014/main" id="{3CD04797-E1D1-B279-F664-C28392EF1A72}"/>
              </a:ext>
            </a:extLst>
          </p:cNvPr>
          <p:cNvSpPr txBox="1">
            <a:spLocks/>
          </p:cNvSpPr>
          <p:nvPr/>
        </p:nvSpPr>
        <p:spPr>
          <a:xfrm>
            <a:off x="849229" y="1322656"/>
            <a:ext cx="167135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indent="0">
              <a:buClr>
                <a:srgbClr val="202331"/>
              </a:buClr>
              <a:defRPr/>
            </a:pPr>
            <a:r>
              <a:rPr lang="en-GB" sz="1400">
                <a:solidFill>
                  <a:srgbClr val="202331"/>
                </a:solidFill>
              </a:rPr>
              <a:t>For Patient </a:t>
            </a:r>
            <a:endParaRPr lang="en-GB" sz="1400" b="0" i="0" u="none" strike="noStrike" kern="0" cap="none" spc="0" normalizeH="0" baseline="0" noProof="0">
              <a:ln>
                <a:noFill/>
              </a:ln>
              <a:solidFill>
                <a:srgbClr val="202331"/>
              </a:solidFill>
              <a:effectLst/>
              <a:uLnTx/>
              <a:uFillTx/>
              <a:latin typeface="Poppins ExtraBold"/>
              <a:cs typeface="Poppins ExtraBold"/>
            </a:endParaRPr>
          </a:p>
        </p:txBody>
      </p:sp>
      <p:sp>
        <p:nvSpPr>
          <p:cNvPr id="1057" name="Google Shape;1039;p46">
            <a:extLst>
              <a:ext uri="{FF2B5EF4-FFF2-40B4-BE49-F238E27FC236}">
                <a16:creationId xmlns:a16="http://schemas.microsoft.com/office/drawing/2014/main" id="{8B89BCAE-51B8-6377-C567-9DFAB416695D}"/>
              </a:ext>
            </a:extLst>
          </p:cNvPr>
          <p:cNvSpPr txBox="1">
            <a:spLocks/>
          </p:cNvSpPr>
          <p:nvPr/>
        </p:nvSpPr>
        <p:spPr>
          <a:xfrm>
            <a:off x="6410166" y="1342133"/>
            <a:ext cx="1216537"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marL="0" marR="0" lvl="0" indent="0" algn="l" defTabSz="914400" rtl="0" eaLnBrk="1" fontAlgn="auto" latinLnBrk="0" hangingPunct="1">
              <a:lnSpc>
                <a:spcPct val="100000"/>
              </a:lnSpc>
              <a:spcBef>
                <a:spcPts val="0"/>
              </a:spcBef>
              <a:spcAft>
                <a:spcPts val="0"/>
              </a:spcAft>
              <a:buClr>
                <a:srgbClr val="202331"/>
              </a:buClr>
              <a:buSzPts val="2000"/>
              <a:buFont typeface="Poppins ExtraBold"/>
              <a:buNone/>
              <a:tabLst/>
              <a:defRPr/>
            </a:pPr>
            <a:r>
              <a:rPr lang="en-GB" sz="1400">
                <a:solidFill>
                  <a:srgbClr val="202331"/>
                </a:solidFill>
              </a:rPr>
              <a:t>AI</a:t>
            </a:r>
            <a:endParaRPr kumimoji="0" lang="en-GB" sz="1400" b="0" i="0" u="none" strike="noStrike" kern="0" cap="none" spc="0" normalizeH="0" baseline="0" noProof="0">
              <a:ln>
                <a:noFill/>
              </a:ln>
              <a:solidFill>
                <a:srgbClr val="202331"/>
              </a:solidFill>
              <a:effectLst/>
              <a:uLnTx/>
              <a:uFillTx/>
              <a:latin typeface="Poppins ExtraBold"/>
              <a:cs typeface="Poppins ExtraBold"/>
              <a:sym typeface="Poppins ExtraBold"/>
            </a:endParaRPr>
          </a:p>
        </p:txBody>
      </p:sp>
      <p:sp>
        <p:nvSpPr>
          <p:cNvPr id="1064" name="Google Shape;1046;p46">
            <a:extLst>
              <a:ext uri="{FF2B5EF4-FFF2-40B4-BE49-F238E27FC236}">
                <a16:creationId xmlns:a16="http://schemas.microsoft.com/office/drawing/2014/main" id="{1ED87170-F84F-D4E6-C3BC-1EEB6A31E3E7}"/>
              </a:ext>
            </a:extLst>
          </p:cNvPr>
          <p:cNvSpPr/>
          <p:nvPr/>
        </p:nvSpPr>
        <p:spPr>
          <a:xfrm>
            <a:off x="3548518" y="639949"/>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5" name="Google Shape;1047;p46">
            <a:extLst>
              <a:ext uri="{FF2B5EF4-FFF2-40B4-BE49-F238E27FC236}">
                <a16:creationId xmlns:a16="http://schemas.microsoft.com/office/drawing/2014/main" id="{45B7E7FB-CF25-2430-1B7F-B3F85C95B42B}"/>
              </a:ext>
            </a:extLst>
          </p:cNvPr>
          <p:cNvSpPr/>
          <p:nvPr/>
        </p:nvSpPr>
        <p:spPr>
          <a:xfrm>
            <a:off x="848680" y="723076"/>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6" name="Google Shape;1048;p46">
            <a:extLst>
              <a:ext uri="{FF2B5EF4-FFF2-40B4-BE49-F238E27FC236}">
                <a16:creationId xmlns:a16="http://schemas.microsoft.com/office/drawing/2014/main" id="{578DEEE8-10D5-B747-0451-571529AB637C}"/>
              </a:ext>
            </a:extLst>
          </p:cNvPr>
          <p:cNvSpPr/>
          <p:nvPr/>
        </p:nvSpPr>
        <p:spPr>
          <a:xfrm>
            <a:off x="6295303" y="759444"/>
            <a:ext cx="567000" cy="567000"/>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27" name="Google Shape;1077;p46">
            <a:extLst>
              <a:ext uri="{FF2B5EF4-FFF2-40B4-BE49-F238E27FC236}">
                <a16:creationId xmlns:a16="http://schemas.microsoft.com/office/drawing/2014/main" id="{4D1D61BB-E0B2-5B37-7342-D8CA22EF5FAE}"/>
              </a:ext>
            </a:extLst>
          </p:cNvPr>
          <p:cNvGrpSpPr/>
          <p:nvPr/>
        </p:nvGrpSpPr>
        <p:grpSpPr>
          <a:xfrm>
            <a:off x="6409365" y="888880"/>
            <a:ext cx="338875" cy="339300"/>
            <a:chOff x="2518850" y="3256400"/>
            <a:chExt cx="338875" cy="339300"/>
          </a:xfrm>
        </p:grpSpPr>
        <p:sp>
          <p:nvSpPr>
            <p:cNvPr id="328" name="Google Shape;1078;p46">
              <a:extLst>
                <a:ext uri="{FF2B5EF4-FFF2-40B4-BE49-F238E27FC236}">
                  <a16:creationId xmlns:a16="http://schemas.microsoft.com/office/drawing/2014/main" id="{AD5A4BF2-2C2E-6460-C66E-1BFD61B2714D}"/>
                </a:ext>
              </a:extLst>
            </p:cNvPr>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1079;p46">
              <a:extLst>
                <a:ext uri="{FF2B5EF4-FFF2-40B4-BE49-F238E27FC236}">
                  <a16:creationId xmlns:a16="http://schemas.microsoft.com/office/drawing/2014/main" id="{95EED242-A581-8405-960F-24B4817D3114}"/>
                </a:ext>
              </a:extLst>
            </p:cNvPr>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1080;p46">
              <a:extLst>
                <a:ext uri="{FF2B5EF4-FFF2-40B4-BE49-F238E27FC236}">
                  <a16:creationId xmlns:a16="http://schemas.microsoft.com/office/drawing/2014/main" id="{4B883083-3768-E4D7-2D3E-C24C41BDC6E1}"/>
                </a:ext>
              </a:extLst>
            </p:cNvPr>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1081;p46">
              <a:extLst>
                <a:ext uri="{FF2B5EF4-FFF2-40B4-BE49-F238E27FC236}">
                  <a16:creationId xmlns:a16="http://schemas.microsoft.com/office/drawing/2014/main" id="{AC57B055-4C28-0655-CD63-228F9FE4695D}"/>
                </a:ext>
              </a:extLst>
            </p:cNvPr>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1082;p46">
              <a:extLst>
                <a:ext uri="{FF2B5EF4-FFF2-40B4-BE49-F238E27FC236}">
                  <a16:creationId xmlns:a16="http://schemas.microsoft.com/office/drawing/2014/main" id="{309C1B25-7DB9-6EE4-ABC7-AD346ABCACEF}"/>
                </a:ext>
              </a:extLst>
            </p:cNvPr>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3" name="Google Shape;1083;p46">
            <a:extLst>
              <a:ext uri="{FF2B5EF4-FFF2-40B4-BE49-F238E27FC236}">
                <a16:creationId xmlns:a16="http://schemas.microsoft.com/office/drawing/2014/main" id="{EB1D6EF6-DC43-0AF1-2A32-E9CB80374426}"/>
              </a:ext>
            </a:extLst>
          </p:cNvPr>
          <p:cNvGrpSpPr/>
          <p:nvPr/>
        </p:nvGrpSpPr>
        <p:grpSpPr>
          <a:xfrm>
            <a:off x="962580" y="854226"/>
            <a:ext cx="339200" cy="304700"/>
            <a:chOff x="2489475" y="2699700"/>
            <a:chExt cx="339200" cy="304700"/>
          </a:xfrm>
        </p:grpSpPr>
        <p:sp>
          <p:nvSpPr>
            <p:cNvPr id="334" name="Google Shape;1084;p46">
              <a:extLst>
                <a:ext uri="{FF2B5EF4-FFF2-40B4-BE49-F238E27FC236}">
                  <a16:creationId xmlns:a16="http://schemas.microsoft.com/office/drawing/2014/main" id="{194402C7-942F-EEAC-99ED-38559B24C53E}"/>
                </a:ext>
              </a:extLst>
            </p:cNvPr>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1085;p46">
              <a:extLst>
                <a:ext uri="{FF2B5EF4-FFF2-40B4-BE49-F238E27FC236}">
                  <a16:creationId xmlns:a16="http://schemas.microsoft.com/office/drawing/2014/main" id="{BD1292BF-4F97-A7DF-C2BC-8545EEDD8C2C}"/>
                </a:ext>
              </a:extLst>
            </p:cNvPr>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1086;p46">
              <a:extLst>
                <a:ext uri="{FF2B5EF4-FFF2-40B4-BE49-F238E27FC236}">
                  <a16:creationId xmlns:a16="http://schemas.microsoft.com/office/drawing/2014/main" id="{295315B7-8727-482A-AF65-87C223A8BD66}"/>
                </a:ext>
              </a:extLst>
            </p:cNvPr>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1087;p46">
              <a:extLst>
                <a:ext uri="{FF2B5EF4-FFF2-40B4-BE49-F238E27FC236}">
                  <a16:creationId xmlns:a16="http://schemas.microsoft.com/office/drawing/2014/main" id="{6255CE6E-DEC8-E017-AEE5-8CB79EA3C4B2}"/>
                </a:ext>
              </a:extLst>
            </p:cNvPr>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1088;p46">
              <a:extLst>
                <a:ext uri="{FF2B5EF4-FFF2-40B4-BE49-F238E27FC236}">
                  <a16:creationId xmlns:a16="http://schemas.microsoft.com/office/drawing/2014/main" id="{7F53DE1E-939C-B42D-E9B6-EF6F08EF43D1}"/>
                </a:ext>
              </a:extLst>
            </p:cNvPr>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1089;p46">
              <a:extLst>
                <a:ext uri="{FF2B5EF4-FFF2-40B4-BE49-F238E27FC236}">
                  <a16:creationId xmlns:a16="http://schemas.microsoft.com/office/drawing/2014/main" id="{1BC2F9B6-4032-E90B-83A6-3C0D9B660398}"/>
                </a:ext>
              </a:extLst>
            </p:cNvPr>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40" name="Google Shape;1090;p46">
            <a:extLst>
              <a:ext uri="{FF2B5EF4-FFF2-40B4-BE49-F238E27FC236}">
                <a16:creationId xmlns:a16="http://schemas.microsoft.com/office/drawing/2014/main" id="{56C3EAC5-78B5-5DA6-AFA5-CD717E985AB1}"/>
              </a:ext>
            </a:extLst>
          </p:cNvPr>
          <p:cNvGrpSpPr/>
          <p:nvPr/>
        </p:nvGrpSpPr>
        <p:grpSpPr>
          <a:xfrm>
            <a:off x="3662418" y="754011"/>
            <a:ext cx="339200" cy="338875"/>
            <a:chOff x="2489475" y="2118450"/>
            <a:chExt cx="339200" cy="338875"/>
          </a:xfrm>
        </p:grpSpPr>
        <p:sp>
          <p:nvSpPr>
            <p:cNvPr id="341" name="Google Shape;1091;p46">
              <a:extLst>
                <a:ext uri="{FF2B5EF4-FFF2-40B4-BE49-F238E27FC236}">
                  <a16:creationId xmlns:a16="http://schemas.microsoft.com/office/drawing/2014/main" id="{385E31D1-158D-B3E7-39C4-680B209F4EC9}"/>
                </a:ext>
              </a:extLst>
            </p:cNvPr>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092;p46">
              <a:extLst>
                <a:ext uri="{FF2B5EF4-FFF2-40B4-BE49-F238E27FC236}">
                  <a16:creationId xmlns:a16="http://schemas.microsoft.com/office/drawing/2014/main" id="{9BA874BB-FB65-BA02-AAFB-74D043C855E7}"/>
                </a:ext>
              </a:extLst>
            </p:cNvPr>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093;p46">
              <a:extLst>
                <a:ext uri="{FF2B5EF4-FFF2-40B4-BE49-F238E27FC236}">
                  <a16:creationId xmlns:a16="http://schemas.microsoft.com/office/drawing/2014/main" id="{BE31F76F-3D82-43CB-E5C8-32490D624A75}"/>
                </a:ext>
              </a:extLst>
            </p:cNvPr>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rgbClr val="2023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 name="Google Shape;1031;p46">
            <a:extLst>
              <a:ext uri="{FF2B5EF4-FFF2-40B4-BE49-F238E27FC236}">
                <a16:creationId xmlns:a16="http://schemas.microsoft.com/office/drawing/2014/main" id="{1F17F8CF-EB4F-AA65-C17D-ED1A8E2D02E4}"/>
              </a:ext>
            </a:extLst>
          </p:cNvPr>
          <p:cNvSpPr txBox="1">
            <a:spLocks/>
          </p:cNvSpPr>
          <p:nvPr/>
        </p:nvSpPr>
        <p:spPr>
          <a:xfrm>
            <a:off x="726182" y="1507863"/>
            <a:ext cx="2560396" cy="5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endParaRPr lang="en-GB">
              <a:solidFill>
                <a:srgbClr val="202331"/>
              </a:solidFill>
            </a:endParaRPr>
          </a:p>
          <a:p>
            <a:pPr marL="171450" indent="-171450">
              <a:buClr>
                <a:srgbClr val="202331"/>
              </a:buClr>
              <a:buFont typeface="Arial" panose="020B0604020202020204" pitchFamily="34" charset="0"/>
              <a:buChar char="•"/>
              <a:defRPr/>
            </a:pPr>
            <a:r>
              <a:rPr lang="en-GB" dirty="0">
                <a:solidFill>
                  <a:srgbClr val="202331"/>
                </a:solidFill>
              </a:rPr>
              <a:t>Rural Telehealth Expansion Kits, offering free tech literacy training</a:t>
            </a:r>
            <a:endParaRPr lang="en-GB" dirty="0">
              <a:solidFill>
                <a:srgbClr val="384655"/>
              </a:solidFill>
            </a:endParaRPr>
          </a:p>
          <a:p>
            <a:pPr marL="0" indent="0">
              <a:buClr>
                <a:srgbClr val="202331"/>
              </a:buClr>
              <a:defRPr/>
            </a:pPr>
            <a:endParaRPr lang="en-GB">
              <a:solidFill>
                <a:srgbClr val="202331"/>
              </a:solidFill>
            </a:endParaRPr>
          </a:p>
          <a:p>
            <a:pPr marL="171450" indent="-171450">
              <a:buClr>
                <a:srgbClr val="202331"/>
              </a:buClr>
              <a:buFont typeface="Arial" panose="020B0604020202020204" pitchFamily="34" charset="0"/>
              <a:buChar char="•"/>
              <a:defRPr/>
            </a:pPr>
            <a:r>
              <a:rPr lang="en-GB" dirty="0">
                <a:solidFill>
                  <a:srgbClr val="202331"/>
                </a:solidFill>
              </a:rPr>
              <a:t>Medication Adherence Rewards</a:t>
            </a:r>
            <a:endParaRPr lang="en-GB" dirty="0"/>
          </a:p>
          <a:p>
            <a:pPr marL="171450" indent="-171450">
              <a:buClr>
                <a:srgbClr val="202331"/>
              </a:buClr>
              <a:buFont typeface="Arial" panose="020B0604020202020204" pitchFamily="34" charset="0"/>
              <a:buChar char="•"/>
              <a:defRPr/>
            </a:pPr>
            <a:endParaRPr lang="en-GB">
              <a:solidFill>
                <a:srgbClr val="202331"/>
              </a:solidFill>
            </a:endParaRPr>
          </a:p>
          <a:p>
            <a:pPr marL="171450" indent="-171450">
              <a:buClr>
                <a:srgbClr val="202331"/>
              </a:buClr>
              <a:buFont typeface="Arial" panose="020B0604020202020204" pitchFamily="34" charset="0"/>
              <a:buChar char="•"/>
              <a:defRPr/>
            </a:pPr>
            <a:r>
              <a:rPr lang="en-GB" dirty="0">
                <a:solidFill>
                  <a:srgbClr val="202331"/>
                </a:solidFill>
              </a:rPr>
              <a:t>Wellness Program Participation</a:t>
            </a:r>
          </a:p>
          <a:p>
            <a:pPr marL="0" indent="0">
              <a:buClr>
                <a:srgbClr val="202331"/>
              </a:buClr>
              <a:defRPr/>
            </a:pPr>
            <a:endParaRPr lang="en-GB">
              <a:solidFill>
                <a:srgbClr val="202331"/>
              </a:solidFill>
            </a:endParaRPr>
          </a:p>
          <a:p>
            <a:pPr marL="171450" indent="-171450">
              <a:buClr>
                <a:srgbClr val="202331"/>
              </a:buClr>
              <a:buFont typeface="Arial" panose="020B0604020202020204" pitchFamily="34" charset="0"/>
              <a:buChar char="•"/>
              <a:defRPr/>
            </a:pPr>
            <a:r>
              <a:rPr lang="en-GB" dirty="0">
                <a:solidFill>
                  <a:srgbClr val="202331"/>
                </a:solidFill>
              </a:rPr>
              <a:t>Gamifying participation in a centralized app</a:t>
            </a:r>
          </a:p>
          <a:p>
            <a:pPr marL="0" indent="0">
              <a:buClr>
                <a:srgbClr val="202331"/>
              </a:buClr>
              <a:defRPr/>
            </a:pPr>
            <a:endParaRPr lang="en-GB" dirty="0">
              <a:solidFill>
                <a:srgbClr val="202331"/>
              </a:solidFill>
            </a:endParaRPr>
          </a:p>
          <a:p>
            <a:pPr marL="171450" indent="-171450">
              <a:buClr>
                <a:srgbClr val="202331"/>
              </a:buClr>
              <a:buFont typeface="Arial" panose="020B0604020202020204" pitchFamily="34" charset="0"/>
              <a:buChar char="•"/>
              <a:defRPr/>
            </a:pPr>
            <a:r>
              <a:rPr lang="en-GB" dirty="0">
                <a:solidFill>
                  <a:srgbClr val="202331"/>
                </a:solidFill>
              </a:rPr>
              <a:t>Creating recurring,  inter-county branded fitness challenges.</a:t>
            </a:r>
          </a:p>
          <a:p>
            <a:pPr marL="0" indent="0">
              <a:buClr>
                <a:srgbClr val="202331"/>
              </a:buClr>
              <a:defRPr/>
            </a:pPr>
            <a:endParaRPr lang="en-GB">
              <a:solidFill>
                <a:srgbClr val="202331"/>
              </a:solidFill>
            </a:endParaRPr>
          </a:p>
        </p:txBody>
      </p:sp>
      <p:sp>
        <p:nvSpPr>
          <p:cNvPr id="4" name="Google Shape;1031;p46">
            <a:extLst>
              <a:ext uri="{FF2B5EF4-FFF2-40B4-BE49-F238E27FC236}">
                <a16:creationId xmlns:a16="http://schemas.microsoft.com/office/drawing/2014/main" id="{439120DE-08AC-4282-A4E5-CF2C23815FF5}"/>
              </a:ext>
            </a:extLst>
          </p:cNvPr>
          <p:cNvSpPr txBox="1">
            <a:spLocks/>
          </p:cNvSpPr>
          <p:nvPr/>
        </p:nvSpPr>
        <p:spPr>
          <a:xfrm>
            <a:off x="6195428" y="1707005"/>
            <a:ext cx="2276179" cy="5410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Clr>
                <a:srgbClr val="202331"/>
              </a:buClr>
              <a:buFont typeface="Arial" panose="020B0604020202020204" pitchFamily="34" charset="0"/>
              <a:buChar char="•"/>
              <a:defRPr/>
            </a:pPr>
            <a:r>
              <a:rPr lang="en-GB">
                <a:solidFill>
                  <a:srgbClr val="202331"/>
                </a:solidFill>
                <a:cs typeface="Arial"/>
              </a:rPr>
              <a:t>Implement AI-based triage systems, chatbots and predictive analytics for patient flow management.</a:t>
            </a:r>
            <a:endParaRPr kumimoji="0" lang="en-GB" b="0" i="0" u="none" strike="noStrike" kern="0" cap="none" spc="0" normalizeH="0" baseline="0" noProof="0">
              <a:ln>
                <a:noFill/>
              </a:ln>
              <a:solidFill>
                <a:srgbClr val="202331"/>
              </a:solidFill>
              <a:effectLst/>
              <a:uLnTx/>
              <a:uFillTx/>
              <a:sym typeface="Barlow"/>
            </a:endParaRPr>
          </a:p>
          <a:p>
            <a:pPr marL="171450" indent="-171450">
              <a:buClr>
                <a:srgbClr val="202331"/>
              </a:buClr>
              <a:buFont typeface="Arial" panose="020B0604020202020204" pitchFamily="34" charset="0"/>
              <a:buChar char="•"/>
              <a:defRPr/>
            </a:pPr>
            <a:endParaRPr lang="en-GB">
              <a:solidFill>
                <a:srgbClr val="202331"/>
              </a:solidFill>
              <a:cs typeface="Arial"/>
            </a:endParaRPr>
          </a:p>
          <a:p>
            <a:pPr marL="171450" indent="-171450">
              <a:buClr>
                <a:srgbClr val="202331"/>
              </a:buClr>
              <a:buFont typeface="Arial" panose="020B0604020202020204" pitchFamily="34" charset="0"/>
              <a:buChar char="•"/>
              <a:defRPr/>
            </a:pPr>
            <a:r>
              <a:rPr lang="en-GB">
                <a:solidFill>
                  <a:srgbClr val="202331"/>
                </a:solidFill>
                <a:cs typeface="Arial"/>
              </a:rPr>
              <a:t>Data-driven personalization: Tailor health tips, reminders, and care suggestions based on medical history, demographics, and </a:t>
            </a:r>
            <a:r>
              <a:rPr lang="en-GB" err="1">
                <a:solidFill>
                  <a:srgbClr val="202331"/>
                </a:solidFill>
                <a:cs typeface="Arial"/>
              </a:rPr>
              <a:t>behaviors</a:t>
            </a:r>
            <a:r>
              <a:rPr lang="en-GB">
                <a:solidFill>
                  <a:srgbClr val="202331"/>
                </a:solidFill>
                <a:cs typeface="Arial"/>
              </a:rPr>
              <a:t>, promoting a healthy lifestyle.</a:t>
            </a:r>
          </a:p>
          <a:p>
            <a:pPr marL="171450" indent="-171450">
              <a:buClr>
                <a:srgbClr val="202331"/>
              </a:buClr>
              <a:buFont typeface="Arial" panose="020B0604020202020204" pitchFamily="34" charset="0"/>
              <a:buChar char="•"/>
              <a:defRPr/>
            </a:pPr>
            <a:endParaRPr lang="en-GB">
              <a:solidFill>
                <a:srgbClr val="202331"/>
              </a:solidFill>
              <a:cs typeface="Arial"/>
            </a:endParaRPr>
          </a:p>
          <a:p>
            <a:pPr marL="171450" indent="-171450">
              <a:buClr>
                <a:srgbClr val="202331"/>
              </a:buClr>
              <a:buFont typeface="Arial" panose="020B0604020202020204" pitchFamily="34" charset="0"/>
              <a:buChar char="•"/>
              <a:defRPr/>
            </a:pPr>
            <a:r>
              <a:rPr lang="en-GB">
                <a:solidFill>
                  <a:srgbClr val="202331"/>
                </a:solidFill>
                <a:cs typeface="Arial"/>
              </a:rPr>
              <a:t>Monitoring Dashboards with Reinforced Learning </a:t>
            </a:r>
          </a:p>
        </p:txBody>
      </p:sp>
      <p:pic>
        <p:nvPicPr>
          <p:cNvPr id="13" name="Picture 12" descr="Wellmark® - Apps on Google Play">
            <a:extLst>
              <a:ext uri="{FF2B5EF4-FFF2-40B4-BE49-F238E27FC236}">
                <a16:creationId xmlns:a16="http://schemas.microsoft.com/office/drawing/2014/main" id="{8E0B1489-5F5E-5C44-704C-287474A362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B422EAA8-2DD1-D4E6-7273-41E3443BBD2D}"/>
              </a:ext>
            </a:extLst>
          </p:cNvPr>
          <p:cNvGrpSpPr/>
          <p:nvPr/>
        </p:nvGrpSpPr>
        <p:grpSpPr>
          <a:xfrm>
            <a:off x="1118261" y="4662231"/>
            <a:ext cx="7656421" cy="328790"/>
            <a:chOff x="1118261" y="4662231"/>
            <a:chExt cx="7656421" cy="328790"/>
          </a:xfrm>
        </p:grpSpPr>
        <p:grpSp>
          <p:nvGrpSpPr>
            <p:cNvPr id="9" name="Group 8">
              <a:extLst>
                <a:ext uri="{FF2B5EF4-FFF2-40B4-BE49-F238E27FC236}">
                  <a16:creationId xmlns:a16="http://schemas.microsoft.com/office/drawing/2014/main" id="{4398EE9D-CB9A-E3D5-4067-157973D2414E}"/>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45DDE2C5-0A46-6A49-3260-FA76C98A6ACF}"/>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DDB5CF55-D222-D2CF-987E-8E8C8D24B6F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D6E1FD4-6D3B-7AF5-E42C-1F881A48E5A6}"/>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8593B8C6-BC74-8C7C-724C-E3F1FE1ACE2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A287443C-4886-2D88-2F76-854277C20D8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588B27A-95C0-BE61-1A91-4BC1E48A8519}"/>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D674222C-FF11-E5D7-561D-C00E8273DA5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C4124503-0175-5083-7B32-67C24FCC0EE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18C1757-3611-4292-E53E-F0C8E9E36FA7}"/>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D46762A1-C2C3-9C86-ACDF-A96A54146BFA}"/>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633F0792-52D0-5F6E-73A1-8BBCA34799C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F9E4240-AC8A-714B-04E4-23B263821266}"/>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70B67533-FED5-89B7-1857-AD32FC3BAE2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9F2475D4-7EF7-C4E8-4AAC-E0D65490053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028D8F0-5E52-AB1D-C9EC-09E478904E56}"/>
                </a:ext>
              </a:extLst>
            </p:cNvPr>
            <p:cNvGrpSpPr/>
            <p:nvPr/>
          </p:nvGrpSpPr>
          <p:grpSpPr>
            <a:xfrm>
              <a:off x="7624986" y="4662231"/>
              <a:ext cx="1149696" cy="328790"/>
              <a:chOff x="447867" y="6400802"/>
              <a:chExt cx="1149696" cy="370423"/>
            </a:xfrm>
          </p:grpSpPr>
          <p:sp>
            <p:nvSpPr>
              <p:cNvPr id="19" name="Rectangle 18">
                <a:extLst>
                  <a:ext uri="{FF2B5EF4-FFF2-40B4-BE49-F238E27FC236}">
                    <a16:creationId xmlns:a16="http://schemas.microsoft.com/office/drawing/2014/main" id="{9EA1E231-5091-016D-B421-CE05BBA412C9}"/>
                  </a:ext>
                </a:extLst>
              </p:cNvPr>
              <p:cNvSpPr/>
              <p:nvPr/>
            </p:nvSpPr>
            <p:spPr>
              <a:xfrm>
                <a:off x="447868" y="6462680"/>
                <a:ext cx="1149695" cy="308545"/>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1A6A2ACE-6F61-AAF0-D20F-391E2574AEE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2647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40" name="Rectangle 39">
            <a:extLst>
              <a:ext uri="{FF2B5EF4-FFF2-40B4-BE49-F238E27FC236}">
                <a16:creationId xmlns:a16="http://schemas.microsoft.com/office/drawing/2014/main" id="{9AAF62F7-5B06-322E-CADC-C57BBD50BA5C}"/>
              </a:ext>
            </a:extLst>
          </p:cNvPr>
          <p:cNvSpPr/>
          <p:nvPr/>
        </p:nvSpPr>
        <p:spPr>
          <a:xfrm>
            <a:off x="655042" y="1634066"/>
            <a:ext cx="8147470" cy="786638"/>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41" name="Rectangle 40">
            <a:extLst>
              <a:ext uri="{FF2B5EF4-FFF2-40B4-BE49-F238E27FC236}">
                <a16:creationId xmlns:a16="http://schemas.microsoft.com/office/drawing/2014/main" id="{D376A76D-9272-FEA0-A4DB-DB014E2034AB}"/>
              </a:ext>
            </a:extLst>
          </p:cNvPr>
          <p:cNvSpPr/>
          <p:nvPr/>
        </p:nvSpPr>
        <p:spPr>
          <a:xfrm>
            <a:off x="649847" y="2428971"/>
            <a:ext cx="8147470" cy="786638"/>
          </a:xfrm>
          <a:prstGeom prst="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39" name="Rectangle 38">
            <a:extLst>
              <a:ext uri="{FF2B5EF4-FFF2-40B4-BE49-F238E27FC236}">
                <a16:creationId xmlns:a16="http://schemas.microsoft.com/office/drawing/2014/main" id="{59360467-D971-8095-9BDD-F66EA88C6D4B}"/>
              </a:ext>
            </a:extLst>
          </p:cNvPr>
          <p:cNvSpPr/>
          <p:nvPr/>
        </p:nvSpPr>
        <p:spPr>
          <a:xfrm>
            <a:off x="639457" y="3215101"/>
            <a:ext cx="8157860" cy="725035"/>
          </a:xfrm>
          <a:prstGeom prst="rect">
            <a:avLst/>
          </a:prstGeom>
          <a:solidFill>
            <a:schemeClr val="accent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Arial"/>
            </a:endParaRPr>
          </a:p>
        </p:txBody>
      </p:sp>
      <p:sp>
        <p:nvSpPr>
          <p:cNvPr id="38" name="Rectangle 37">
            <a:extLst>
              <a:ext uri="{FF2B5EF4-FFF2-40B4-BE49-F238E27FC236}">
                <a16:creationId xmlns:a16="http://schemas.microsoft.com/office/drawing/2014/main" id="{EACCF7A9-A4CD-877A-1B3D-4AC3E91E61F4}"/>
              </a:ext>
            </a:extLst>
          </p:cNvPr>
          <p:cNvSpPr/>
          <p:nvPr/>
        </p:nvSpPr>
        <p:spPr>
          <a:xfrm>
            <a:off x="660241" y="925865"/>
            <a:ext cx="8142273" cy="71835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BD"/>
          </a:p>
        </p:txBody>
      </p:sp>
      <p:sp>
        <p:nvSpPr>
          <p:cNvPr id="344" name="Google Shape;344;p36"/>
          <p:cNvSpPr txBox="1">
            <a:spLocks noGrp="1"/>
          </p:cNvSpPr>
          <p:nvPr>
            <p:ph type="ctrTitle"/>
          </p:nvPr>
        </p:nvSpPr>
        <p:spPr>
          <a:xfrm>
            <a:off x="198869" y="161744"/>
            <a:ext cx="7204772" cy="419558"/>
          </a:xfrm>
          <a:prstGeom prst="rect">
            <a:avLst/>
          </a:prstGeom>
        </p:spPr>
        <p:txBody>
          <a:bodyPr spcFirstLastPara="1" wrap="square" lIns="91425" tIns="91425" rIns="91425" bIns="91425" anchor="ctr" anchorCtr="0">
            <a:noAutofit/>
          </a:bodyPr>
          <a:lstStyle/>
          <a:p>
            <a:r>
              <a:rPr lang="en-US" sz="2400"/>
              <a:t>Dual </a:t>
            </a:r>
            <a:r>
              <a:rPr lang="en-US" sz="2400" err="1"/>
              <a:t>Elegibility</a:t>
            </a:r>
            <a:r>
              <a:rPr lang="en-US" sz="2400"/>
              <a:t> Dashboard KPIs</a:t>
            </a:r>
            <a:endParaRPr lang="en-US"/>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B8D7E00-EAB5-0080-89F3-1044804315AE}"/>
              </a:ext>
            </a:extLst>
          </p:cNvPr>
          <p:cNvSpPr/>
          <p:nvPr/>
        </p:nvSpPr>
        <p:spPr>
          <a:xfrm>
            <a:off x="280140"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3" name="Google Shape;1503;p64">
            <a:extLst>
              <a:ext uri="{FF2B5EF4-FFF2-40B4-BE49-F238E27FC236}">
                <a16:creationId xmlns:a16="http://schemas.microsoft.com/office/drawing/2014/main" id="{2531F87B-2091-0E0C-E1C7-439F4463CCF9}"/>
              </a:ext>
            </a:extLst>
          </p:cNvPr>
          <p:cNvSpPr txBox="1"/>
          <p:nvPr/>
        </p:nvSpPr>
        <p:spPr>
          <a:xfrm>
            <a:off x="2061699" y="780547"/>
            <a:ext cx="1388400" cy="7944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Poppins ExtraBold"/>
                <a:ea typeface="Poppins ExtraBold"/>
                <a:cs typeface="Poppins ExtraBold"/>
                <a:sym typeface="Poppins ExtraBold"/>
              </a:rPr>
              <a:t>Dual </a:t>
            </a:r>
            <a:r>
              <a:rPr lang="en" sz="1200" err="1">
                <a:solidFill>
                  <a:schemeClr val="dk1"/>
                </a:solidFill>
                <a:latin typeface="Poppins ExtraBold"/>
                <a:ea typeface="Poppins ExtraBold"/>
                <a:cs typeface="Poppins ExtraBold"/>
                <a:sym typeface="Poppins ExtraBold"/>
              </a:rPr>
              <a:t>Elegibility</a:t>
            </a:r>
            <a:r>
              <a:rPr lang="en" sz="1200">
                <a:solidFill>
                  <a:schemeClr val="dk1"/>
                </a:solidFill>
                <a:latin typeface="Poppins ExtraBold"/>
                <a:ea typeface="Poppins ExtraBold"/>
                <a:cs typeface="Poppins ExtraBold"/>
                <a:sym typeface="Poppins ExtraBold"/>
              </a:rPr>
              <a:t> Metrics</a:t>
            </a:r>
            <a:endParaRPr lang="en-US" sz="1200">
              <a:solidFill>
                <a:schemeClr val="dk1"/>
              </a:solidFill>
              <a:latin typeface="Poppins ExtraBold"/>
              <a:ea typeface="Poppins ExtraBold"/>
              <a:cs typeface="Poppins ExtraBold"/>
            </a:endParaRPr>
          </a:p>
        </p:txBody>
      </p:sp>
      <p:sp>
        <p:nvSpPr>
          <p:cNvPr id="14" name="Google Shape;1504;p64">
            <a:extLst>
              <a:ext uri="{FF2B5EF4-FFF2-40B4-BE49-F238E27FC236}">
                <a16:creationId xmlns:a16="http://schemas.microsoft.com/office/drawing/2014/main" id="{080547D6-A490-379B-3A36-EBF96DCD0837}"/>
              </a:ext>
            </a:extLst>
          </p:cNvPr>
          <p:cNvSpPr txBox="1"/>
          <p:nvPr/>
        </p:nvSpPr>
        <p:spPr>
          <a:xfrm>
            <a:off x="2069122" y="3215759"/>
            <a:ext cx="1388400" cy="794400"/>
          </a:xfrm>
          <a:prstGeom prst="rect">
            <a:avLst/>
          </a:prstGeom>
          <a:noFill/>
          <a:ln>
            <a:noFill/>
          </a:ln>
        </p:spPr>
        <p:txBody>
          <a:bodyPr spcFirstLastPara="1" wrap="square" lIns="91425" tIns="91425" rIns="91425" bIns="91425" anchor="ctr" anchorCtr="0">
            <a:noAutofit/>
          </a:bodyPr>
          <a:lstStyle/>
          <a:p>
            <a:r>
              <a:rPr lang="en" sz="1200">
                <a:solidFill>
                  <a:schemeClr val="dk1"/>
                </a:solidFill>
                <a:latin typeface="Poppins ExtraBold"/>
                <a:ea typeface="Poppins ExtraBold"/>
                <a:cs typeface="Poppins ExtraBold"/>
              </a:rPr>
              <a:t>Geographic and Cluster metrics</a:t>
            </a:r>
          </a:p>
        </p:txBody>
      </p:sp>
      <p:sp>
        <p:nvSpPr>
          <p:cNvPr id="15" name="Google Shape;1505;p64">
            <a:extLst>
              <a:ext uri="{FF2B5EF4-FFF2-40B4-BE49-F238E27FC236}">
                <a16:creationId xmlns:a16="http://schemas.microsoft.com/office/drawing/2014/main" id="{F7E72878-5061-BBB1-6E31-E3AA7AC0EA18}"/>
              </a:ext>
            </a:extLst>
          </p:cNvPr>
          <p:cNvSpPr txBox="1"/>
          <p:nvPr/>
        </p:nvSpPr>
        <p:spPr>
          <a:xfrm>
            <a:off x="1939060" y="2291416"/>
            <a:ext cx="1552574" cy="784009"/>
          </a:xfrm>
          <a:prstGeom prst="rect">
            <a:avLst/>
          </a:prstGeom>
          <a:noFill/>
          <a:ln>
            <a:noFill/>
          </a:ln>
        </p:spPr>
        <p:txBody>
          <a:bodyPr spcFirstLastPara="1" wrap="square" lIns="91425" tIns="91425" rIns="91425" bIns="91425" anchor="ctr" anchorCtr="0">
            <a:noAutofit/>
          </a:bodyPr>
          <a:lstStyle/>
          <a:p>
            <a:r>
              <a:rPr lang="en-US" sz="1200">
                <a:solidFill>
                  <a:schemeClr val="dk1"/>
                </a:solidFill>
                <a:latin typeface="Poppins ExtraBold"/>
                <a:ea typeface="Poppins ExtraBold"/>
                <a:cs typeface="Poppins ExtraBold"/>
                <a:sym typeface="Poppins ExtraBold"/>
              </a:rPr>
              <a:t>Socioeconomic Indicators</a:t>
            </a:r>
          </a:p>
        </p:txBody>
      </p:sp>
      <p:sp>
        <p:nvSpPr>
          <p:cNvPr id="16" name="Google Shape;1506;p64">
            <a:extLst>
              <a:ext uri="{FF2B5EF4-FFF2-40B4-BE49-F238E27FC236}">
                <a16:creationId xmlns:a16="http://schemas.microsoft.com/office/drawing/2014/main" id="{9B3C4741-179A-A3FC-CA5A-83C49EDFD70F}"/>
              </a:ext>
            </a:extLst>
          </p:cNvPr>
          <p:cNvSpPr/>
          <p:nvPr/>
        </p:nvSpPr>
        <p:spPr>
          <a:xfrm>
            <a:off x="988395" y="894247"/>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07;p64">
            <a:extLst>
              <a:ext uri="{FF2B5EF4-FFF2-40B4-BE49-F238E27FC236}">
                <a16:creationId xmlns:a16="http://schemas.microsoft.com/office/drawing/2014/main" id="{20708CC4-CB68-D85C-7B9B-4CBD28F77A80}"/>
              </a:ext>
            </a:extLst>
          </p:cNvPr>
          <p:cNvSpPr/>
          <p:nvPr/>
        </p:nvSpPr>
        <p:spPr>
          <a:xfrm>
            <a:off x="1102295" y="1008110"/>
            <a:ext cx="339200" cy="339275"/>
          </a:xfrm>
          <a:custGeom>
            <a:avLst/>
            <a:gdLst/>
            <a:ahLst/>
            <a:cxnLst/>
            <a:rect l="l" t="t" r="r" b="b"/>
            <a:pathLst>
              <a:path w="13568" h="13571" extrusionOk="0">
                <a:moveTo>
                  <a:pt x="12034" y="1066"/>
                </a:moveTo>
                <a:cubicBezTo>
                  <a:pt x="12283" y="1066"/>
                  <a:pt x="12489" y="1271"/>
                  <a:pt x="12489" y="1520"/>
                </a:cubicBezTo>
                <a:cubicBezTo>
                  <a:pt x="12482" y="1826"/>
                  <a:pt x="12261" y="1978"/>
                  <a:pt x="12038" y="1978"/>
                </a:cubicBezTo>
                <a:cubicBezTo>
                  <a:pt x="11816" y="1978"/>
                  <a:pt x="11591" y="1826"/>
                  <a:pt x="11576" y="1520"/>
                </a:cubicBezTo>
                <a:cubicBezTo>
                  <a:pt x="11576" y="1271"/>
                  <a:pt x="11785" y="1066"/>
                  <a:pt x="12034" y="1066"/>
                </a:cubicBezTo>
                <a:close/>
                <a:moveTo>
                  <a:pt x="8522" y="4661"/>
                </a:moveTo>
                <a:cubicBezTo>
                  <a:pt x="9129" y="4691"/>
                  <a:pt x="9129" y="5560"/>
                  <a:pt x="8522" y="5574"/>
                </a:cubicBezTo>
                <a:cubicBezTo>
                  <a:pt x="8273" y="5574"/>
                  <a:pt x="8064" y="5381"/>
                  <a:pt x="8064" y="5119"/>
                </a:cubicBezTo>
                <a:cubicBezTo>
                  <a:pt x="8064" y="4870"/>
                  <a:pt x="8273" y="4661"/>
                  <a:pt x="8522" y="4661"/>
                </a:cubicBezTo>
                <a:close/>
                <a:moveTo>
                  <a:pt x="4434" y="6072"/>
                </a:moveTo>
                <a:cubicBezTo>
                  <a:pt x="4659" y="6072"/>
                  <a:pt x="4883" y="6224"/>
                  <a:pt x="4897" y="6530"/>
                </a:cubicBezTo>
                <a:cubicBezTo>
                  <a:pt x="4897" y="6779"/>
                  <a:pt x="4688" y="6984"/>
                  <a:pt x="4439" y="6984"/>
                </a:cubicBezTo>
                <a:cubicBezTo>
                  <a:pt x="4176" y="6984"/>
                  <a:pt x="3971" y="6779"/>
                  <a:pt x="3971" y="6530"/>
                </a:cubicBezTo>
                <a:cubicBezTo>
                  <a:pt x="3984" y="6224"/>
                  <a:pt x="4209" y="6072"/>
                  <a:pt x="4434" y="6072"/>
                </a:cubicBezTo>
                <a:close/>
                <a:moveTo>
                  <a:pt x="7124" y="8561"/>
                </a:moveTo>
                <a:cubicBezTo>
                  <a:pt x="7386" y="8561"/>
                  <a:pt x="7592" y="8770"/>
                  <a:pt x="7592" y="9019"/>
                </a:cubicBezTo>
                <a:cubicBezTo>
                  <a:pt x="7579" y="9323"/>
                  <a:pt x="7355" y="9475"/>
                  <a:pt x="7130" y="9475"/>
                </a:cubicBezTo>
                <a:cubicBezTo>
                  <a:pt x="6906" y="9475"/>
                  <a:pt x="6681" y="9323"/>
                  <a:pt x="6666" y="9019"/>
                </a:cubicBezTo>
                <a:cubicBezTo>
                  <a:pt x="6666" y="8770"/>
                  <a:pt x="6875" y="8561"/>
                  <a:pt x="7124" y="8561"/>
                </a:cubicBezTo>
                <a:close/>
                <a:moveTo>
                  <a:pt x="7054" y="2559"/>
                </a:moveTo>
                <a:cubicBezTo>
                  <a:pt x="8037" y="2616"/>
                  <a:pt x="8920" y="3014"/>
                  <a:pt x="9614" y="3638"/>
                </a:cubicBezTo>
                <a:lnTo>
                  <a:pt x="9003" y="4259"/>
                </a:lnTo>
                <a:cubicBezTo>
                  <a:pt x="8834" y="4173"/>
                  <a:pt x="8669" y="4134"/>
                  <a:pt x="8514" y="4134"/>
                </a:cubicBezTo>
                <a:cubicBezTo>
                  <a:pt x="7659" y="4134"/>
                  <a:pt x="7124" y="5303"/>
                  <a:pt x="7967" y="5935"/>
                </a:cubicBezTo>
                <a:lnTo>
                  <a:pt x="7207" y="8037"/>
                </a:lnTo>
                <a:cubicBezTo>
                  <a:pt x="7186" y="8035"/>
                  <a:pt x="7165" y="8035"/>
                  <a:pt x="7144" y="8035"/>
                </a:cubicBezTo>
                <a:cubicBezTo>
                  <a:pt x="6957" y="8035"/>
                  <a:pt x="6776" y="8088"/>
                  <a:pt x="6626" y="8189"/>
                </a:cubicBezTo>
                <a:lnTo>
                  <a:pt x="5325" y="6971"/>
                </a:lnTo>
                <a:cubicBezTo>
                  <a:pt x="5667" y="6339"/>
                  <a:pt x="5180" y="5534"/>
                  <a:pt x="4456" y="5534"/>
                </a:cubicBezTo>
                <a:cubicBezTo>
                  <a:pt x="4450" y="5534"/>
                  <a:pt x="4445" y="5534"/>
                  <a:pt x="4439" y="5534"/>
                </a:cubicBezTo>
                <a:cubicBezTo>
                  <a:pt x="3901" y="5534"/>
                  <a:pt x="3459" y="5975"/>
                  <a:pt x="3459" y="6530"/>
                </a:cubicBezTo>
                <a:cubicBezTo>
                  <a:pt x="3447" y="7098"/>
                  <a:pt x="3931" y="7512"/>
                  <a:pt x="4448" y="7512"/>
                </a:cubicBezTo>
                <a:cubicBezTo>
                  <a:pt x="4623" y="7512"/>
                  <a:pt x="4802" y="7464"/>
                  <a:pt x="4966" y="7360"/>
                </a:cubicBezTo>
                <a:lnTo>
                  <a:pt x="6264" y="8574"/>
                </a:lnTo>
                <a:cubicBezTo>
                  <a:pt x="5922" y="9207"/>
                  <a:pt x="6409" y="10015"/>
                  <a:pt x="7120" y="10015"/>
                </a:cubicBezTo>
                <a:cubicBezTo>
                  <a:pt x="7126" y="10015"/>
                  <a:pt x="7132" y="10015"/>
                  <a:pt x="7137" y="10015"/>
                </a:cubicBezTo>
                <a:cubicBezTo>
                  <a:pt x="8107" y="10015"/>
                  <a:pt x="8492" y="8770"/>
                  <a:pt x="7718" y="8216"/>
                </a:cubicBezTo>
                <a:lnTo>
                  <a:pt x="8465" y="6115"/>
                </a:lnTo>
                <a:cubicBezTo>
                  <a:pt x="8488" y="6116"/>
                  <a:pt x="8510" y="6117"/>
                  <a:pt x="8533" y="6117"/>
                </a:cubicBezTo>
                <a:cubicBezTo>
                  <a:pt x="9270" y="6117"/>
                  <a:pt x="9768" y="5279"/>
                  <a:pt x="9391" y="4634"/>
                </a:cubicBezTo>
                <a:lnTo>
                  <a:pt x="9986" y="4010"/>
                </a:lnTo>
                <a:cubicBezTo>
                  <a:pt x="10580" y="4691"/>
                  <a:pt x="10955" y="5560"/>
                  <a:pt x="11011" y="6530"/>
                </a:cubicBezTo>
                <a:lnTo>
                  <a:pt x="10885" y="6530"/>
                </a:lnTo>
                <a:cubicBezTo>
                  <a:pt x="10540" y="6530"/>
                  <a:pt x="10540" y="7041"/>
                  <a:pt x="10885" y="7054"/>
                </a:cubicBezTo>
                <a:lnTo>
                  <a:pt x="11011" y="7054"/>
                </a:lnTo>
                <a:cubicBezTo>
                  <a:pt x="10885" y="9185"/>
                  <a:pt x="9169" y="10885"/>
                  <a:pt x="7054" y="11011"/>
                </a:cubicBezTo>
                <a:lnTo>
                  <a:pt x="7054" y="10898"/>
                </a:lnTo>
                <a:cubicBezTo>
                  <a:pt x="7054" y="10762"/>
                  <a:pt x="6958" y="10649"/>
                  <a:pt x="6819" y="10636"/>
                </a:cubicBezTo>
                <a:cubicBezTo>
                  <a:pt x="6805" y="10633"/>
                  <a:pt x="6791" y="10632"/>
                  <a:pt x="6777" y="10632"/>
                </a:cubicBezTo>
                <a:cubicBezTo>
                  <a:pt x="6639" y="10632"/>
                  <a:pt x="6513" y="10746"/>
                  <a:pt x="6513" y="10885"/>
                </a:cubicBezTo>
                <a:lnTo>
                  <a:pt x="6513" y="11011"/>
                </a:lnTo>
                <a:cubicBezTo>
                  <a:pt x="4399" y="10885"/>
                  <a:pt x="2683" y="9185"/>
                  <a:pt x="2560" y="7054"/>
                </a:cubicBezTo>
                <a:lnTo>
                  <a:pt x="2669" y="7054"/>
                </a:lnTo>
                <a:cubicBezTo>
                  <a:pt x="2809" y="7054"/>
                  <a:pt x="2918" y="6958"/>
                  <a:pt x="2945" y="6832"/>
                </a:cubicBezTo>
                <a:cubicBezTo>
                  <a:pt x="2961" y="6666"/>
                  <a:pt x="2835" y="6530"/>
                  <a:pt x="2683" y="6530"/>
                </a:cubicBezTo>
                <a:lnTo>
                  <a:pt x="2560" y="6530"/>
                </a:lnTo>
                <a:cubicBezTo>
                  <a:pt x="2683" y="4398"/>
                  <a:pt x="4399" y="2682"/>
                  <a:pt x="6513" y="2559"/>
                </a:cubicBezTo>
                <a:lnTo>
                  <a:pt x="6513" y="2669"/>
                </a:lnTo>
                <a:cubicBezTo>
                  <a:pt x="6513" y="2808"/>
                  <a:pt x="6613" y="2918"/>
                  <a:pt x="6749" y="2948"/>
                </a:cubicBezTo>
                <a:cubicBezTo>
                  <a:pt x="6757" y="2948"/>
                  <a:pt x="6765" y="2949"/>
                  <a:pt x="6773" y="2949"/>
                </a:cubicBezTo>
                <a:cubicBezTo>
                  <a:pt x="6928" y="2949"/>
                  <a:pt x="7054" y="2828"/>
                  <a:pt x="7054" y="2682"/>
                </a:cubicBezTo>
                <a:lnTo>
                  <a:pt x="7054" y="2559"/>
                </a:lnTo>
                <a:close/>
                <a:moveTo>
                  <a:pt x="7177" y="541"/>
                </a:moveTo>
                <a:lnTo>
                  <a:pt x="7177" y="996"/>
                </a:lnTo>
                <a:cubicBezTo>
                  <a:pt x="7177" y="1135"/>
                  <a:pt x="7290" y="1245"/>
                  <a:pt x="7413" y="1258"/>
                </a:cubicBezTo>
                <a:cubicBezTo>
                  <a:pt x="8605" y="1398"/>
                  <a:pt x="9684" y="1922"/>
                  <a:pt x="10540" y="2699"/>
                </a:cubicBezTo>
                <a:lnTo>
                  <a:pt x="9986" y="3250"/>
                </a:lnTo>
                <a:cubicBezTo>
                  <a:pt x="9199" y="2546"/>
                  <a:pt x="8173" y="2088"/>
                  <a:pt x="7054" y="2018"/>
                </a:cubicBezTo>
                <a:lnTo>
                  <a:pt x="7054" y="1839"/>
                </a:lnTo>
                <a:cubicBezTo>
                  <a:pt x="7054" y="1786"/>
                  <a:pt x="7028" y="1730"/>
                  <a:pt x="6971" y="1686"/>
                </a:cubicBezTo>
                <a:cubicBezTo>
                  <a:pt x="6910" y="1642"/>
                  <a:pt x="6845" y="1623"/>
                  <a:pt x="6784" y="1623"/>
                </a:cubicBezTo>
                <a:cubicBezTo>
                  <a:pt x="6638" y="1623"/>
                  <a:pt x="6513" y="1734"/>
                  <a:pt x="6513" y="1882"/>
                </a:cubicBezTo>
                <a:lnTo>
                  <a:pt x="6513" y="2018"/>
                </a:lnTo>
                <a:cubicBezTo>
                  <a:pt x="4107" y="2158"/>
                  <a:pt x="2158" y="4110"/>
                  <a:pt x="2019" y="6530"/>
                </a:cubicBezTo>
                <a:lnTo>
                  <a:pt x="1839" y="6530"/>
                </a:lnTo>
                <a:cubicBezTo>
                  <a:pt x="1783" y="6530"/>
                  <a:pt x="1730" y="6543"/>
                  <a:pt x="1687" y="6599"/>
                </a:cubicBezTo>
                <a:cubicBezTo>
                  <a:pt x="1521" y="6818"/>
                  <a:pt x="1673" y="7054"/>
                  <a:pt x="1883" y="7054"/>
                </a:cubicBezTo>
                <a:lnTo>
                  <a:pt x="2019" y="7054"/>
                </a:lnTo>
                <a:cubicBezTo>
                  <a:pt x="2158" y="9474"/>
                  <a:pt x="4107" y="11413"/>
                  <a:pt x="6513" y="11549"/>
                </a:cubicBezTo>
                <a:lnTo>
                  <a:pt x="6513" y="11728"/>
                </a:lnTo>
                <a:cubicBezTo>
                  <a:pt x="6513" y="11785"/>
                  <a:pt x="6543" y="11854"/>
                  <a:pt x="6596" y="11881"/>
                </a:cubicBezTo>
                <a:cubicBezTo>
                  <a:pt x="6662" y="11930"/>
                  <a:pt x="6730" y="11951"/>
                  <a:pt x="6792" y="11951"/>
                </a:cubicBezTo>
                <a:cubicBezTo>
                  <a:pt x="6938" y="11951"/>
                  <a:pt x="7054" y="11833"/>
                  <a:pt x="7054" y="11688"/>
                </a:cubicBezTo>
                <a:lnTo>
                  <a:pt x="7054" y="11549"/>
                </a:lnTo>
                <a:cubicBezTo>
                  <a:pt x="9474" y="11413"/>
                  <a:pt x="11410" y="9474"/>
                  <a:pt x="11549" y="7054"/>
                </a:cubicBezTo>
                <a:lnTo>
                  <a:pt x="11728" y="7054"/>
                </a:lnTo>
                <a:cubicBezTo>
                  <a:pt x="11785" y="7054"/>
                  <a:pt x="11855" y="7028"/>
                  <a:pt x="11881" y="6971"/>
                </a:cubicBezTo>
                <a:cubicBezTo>
                  <a:pt x="12047" y="6765"/>
                  <a:pt x="11894" y="6530"/>
                  <a:pt x="11689" y="6530"/>
                </a:cubicBezTo>
                <a:lnTo>
                  <a:pt x="11549" y="6530"/>
                </a:lnTo>
                <a:cubicBezTo>
                  <a:pt x="11479" y="5421"/>
                  <a:pt x="11051" y="4412"/>
                  <a:pt x="10361" y="3638"/>
                </a:cubicBezTo>
                <a:lnTo>
                  <a:pt x="10912" y="3084"/>
                </a:lnTo>
                <a:cubicBezTo>
                  <a:pt x="11659" y="3914"/>
                  <a:pt x="12173" y="4979"/>
                  <a:pt x="12296" y="6155"/>
                </a:cubicBezTo>
                <a:cubicBezTo>
                  <a:pt x="12309" y="6294"/>
                  <a:pt x="12436" y="6390"/>
                  <a:pt x="12558" y="6390"/>
                </a:cubicBezTo>
                <a:lnTo>
                  <a:pt x="13043" y="6390"/>
                </a:lnTo>
                <a:lnTo>
                  <a:pt x="13043" y="7180"/>
                </a:lnTo>
                <a:lnTo>
                  <a:pt x="12558" y="7180"/>
                </a:lnTo>
                <a:cubicBezTo>
                  <a:pt x="12436" y="7180"/>
                  <a:pt x="12309" y="7290"/>
                  <a:pt x="12296" y="7413"/>
                </a:cubicBezTo>
                <a:cubicBezTo>
                  <a:pt x="12021" y="9959"/>
                  <a:pt x="9959" y="12020"/>
                  <a:pt x="7413" y="12309"/>
                </a:cubicBezTo>
                <a:cubicBezTo>
                  <a:pt x="7290" y="12326"/>
                  <a:pt x="7177" y="12435"/>
                  <a:pt x="7177" y="12575"/>
                </a:cubicBezTo>
                <a:lnTo>
                  <a:pt x="7177" y="13043"/>
                </a:lnTo>
                <a:lnTo>
                  <a:pt x="6391" y="13043"/>
                </a:lnTo>
                <a:lnTo>
                  <a:pt x="6391" y="12575"/>
                </a:lnTo>
                <a:cubicBezTo>
                  <a:pt x="6391" y="12448"/>
                  <a:pt x="6294" y="12326"/>
                  <a:pt x="6155" y="12309"/>
                </a:cubicBezTo>
                <a:cubicBezTo>
                  <a:pt x="3595" y="12033"/>
                  <a:pt x="1534" y="9972"/>
                  <a:pt x="1245" y="7413"/>
                </a:cubicBezTo>
                <a:cubicBezTo>
                  <a:pt x="1232" y="7290"/>
                  <a:pt x="1119" y="7180"/>
                  <a:pt x="983" y="7180"/>
                </a:cubicBezTo>
                <a:lnTo>
                  <a:pt x="538" y="7180"/>
                </a:lnTo>
                <a:lnTo>
                  <a:pt x="538" y="6390"/>
                </a:lnTo>
                <a:lnTo>
                  <a:pt x="983" y="6390"/>
                </a:lnTo>
                <a:cubicBezTo>
                  <a:pt x="1119" y="6390"/>
                  <a:pt x="1232" y="6294"/>
                  <a:pt x="1245" y="6155"/>
                </a:cubicBezTo>
                <a:cubicBezTo>
                  <a:pt x="1534" y="3595"/>
                  <a:pt x="3595" y="1550"/>
                  <a:pt x="6155" y="1258"/>
                </a:cubicBezTo>
                <a:cubicBezTo>
                  <a:pt x="6294" y="1245"/>
                  <a:pt x="6391" y="1135"/>
                  <a:pt x="6391" y="996"/>
                </a:cubicBezTo>
                <a:lnTo>
                  <a:pt x="6391" y="541"/>
                </a:lnTo>
                <a:close/>
                <a:moveTo>
                  <a:pt x="6128" y="0"/>
                </a:moveTo>
                <a:cubicBezTo>
                  <a:pt x="5976" y="0"/>
                  <a:pt x="5866" y="126"/>
                  <a:pt x="5866" y="276"/>
                </a:cubicBezTo>
                <a:lnTo>
                  <a:pt x="5866" y="760"/>
                </a:lnTo>
                <a:cubicBezTo>
                  <a:pt x="3293" y="1122"/>
                  <a:pt x="1106" y="3293"/>
                  <a:pt x="747" y="5866"/>
                </a:cubicBezTo>
                <a:lnTo>
                  <a:pt x="263" y="5866"/>
                </a:lnTo>
                <a:cubicBezTo>
                  <a:pt x="123" y="5866"/>
                  <a:pt x="0" y="5975"/>
                  <a:pt x="0" y="6128"/>
                </a:cubicBezTo>
                <a:lnTo>
                  <a:pt x="0" y="7456"/>
                </a:lnTo>
                <a:cubicBezTo>
                  <a:pt x="0" y="7595"/>
                  <a:pt x="123" y="7718"/>
                  <a:pt x="263" y="7718"/>
                </a:cubicBezTo>
                <a:lnTo>
                  <a:pt x="747" y="7718"/>
                </a:lnTo>
                <a:cubicBezTo>
                  <a:pt x="1106" y="10291"/>
                  <a:pt x="3293" y="12448"/>
                  <a:pt x="5866" y="12807"/>
                </a:cubicBezTo>
                <a:lnTo>
                  <a:pt x="5866" y="13305"/>
                </a:lnTo>
                <a:cubicBezTo>
                  <a:pt x="5866" y="13444"/>
                  <a:pt x="5976" y="13570"/>
                  <a:pt x="6128" y="13570"/>
                </a:cubicBezTo>
                <a:lnTo>
                  <a:pt x="7443" y="13570"/>
                </a:lnTo>
                <a:cubicBezTo>
                  <a:pt x="7592" y="13570"/>
                  <a:pt x="7718" y="13444"/>
                  <a:pt x="7718" y="13305"/>
                </a:cubicBezTo>
                <a:lnTo>
                  <a:pt x="7718" y="12807"/>
                </a:lnTo>
                <a:cubicBezTo>
                  <a:pt x="10278" y="12435"/>
                  <a:pt x="12436" y="10277"/>
                  <a:pt x="12794" y="7718"/>
                </a:cubicBezTo>
                <a:lnTo>
                  <a:pt x="13305" y="7718"/>
                </a:lnTo>
                <a:cubicBezTo>
                  <a:pt x="13445" y="7718"/>
                  <a:pt x="13568" y="7595"/>
                  <a:pt x="13568" y="7456"/>
                </a:cubicBezTo>
                <a:lnTo>
                  <a:pt x="13568" y="6128"/>
                </a:lnTo>
                <a:cubicBezTo>
                  <a:pt x="13568" y="5975"/>
                  <a:pt x="13445" y="5866"/>
                  <a:pt x="13305" y="5866"/>
                </a:cubicBezTo>
                <a:lnTo>
                  <a:pt x="12794" y="5866"/>
                </a:lnTo>
                <a:cubicBezTo>
                  <a:pt x="12615" y="4691"/>
                  <a:pt x="12090" y="3582"/>
                  <a:pt x="11287" y="2699"/>
                </a:cubicBezTo>
                <a:lnTo>
                  <a:pt x="11576" y="2393"/>
                </a:lnTo>
                <a:cubicBezTo>
                  <a:pt x="11723" y="2476"/>
                  <a:pt x="11880" y="2514"/>
                  <a:pt x="12036" y="2514"/>
                </a:cubicBezTo>
                <a:cubicBezTo>
                  <a:pt x="12552" y="2514"/>
                  <a:pt x="13043" y="2095"/>
                  <a:pt x="13043" y="1520"/>
                </a:cubicBezTo>
                <a:cubicBezTo>
                  <a:pt x="13043" y="983"/>
                  <a:pt x="12588" y="541"/>
                  <a:pt x="12047" y="541"/>
                </a:cubicBezTo>
                <a:cubicBezTo>
                  <a:pt x="12040" y="541"/>
                  <a:pt x="12033" y="541"/>
                  <a:pt x="12026" y="541"/>
                </a:cubicBezTo>
                <a:cubicBezTo>
                  <a:pt x="11291" y="541"/>
                  <a:pt x="10806" y="1390"/>
                  <a:pt x="11191" y="2018"/>
                </a:cubicBezTo>
                <a:lnTo>
                  <a:pt x="10912" y="2310"/>
                </a:lnTo>
                <a:cubicBezTo>
                  <a:pt x="10029" y="1494"/>
                  <a:pt x="8907" y="956"/>
                  <a:pt x="7718" y="760"/>
                </a:cubicBezTo>
                <a:lnTo>
                  <a:pt x="7718" y="276"/>
                </a:lnTo>
                <a:cubicBezTo>
                  <a:pt x="7718" y="126"/>
                  <a:pt x="7592" y="0"/>
                  <a:pt x="7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8;p64">
            <a:extLst>
              <a:ext uri="{FF2B5EF4-FFF2-40B4-BE49-F238E27FC236}">
                <a16:creationId xmlns:a16="http://schemas.microsoft.com/office/drawing/2014/main" id="{F30D1A16-199F-DCC5-A8F7-44FAD79B6ACE}"/>
              </a:ext>
            </a:extLst>
          </p:cNvPr>
          <p:cNvSpPr/>
          <p:nvPr/>
        </p:nvSpPr>
        <p:spPr>
          <a:xfrm>
            <a:off x="881518" y="2384337"/>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9;p64">
            <a:extLst>
              <a:ext uri="{FF2B5EF4-FFF2-40B4-BE49-F238E27FC236}">
                <a16:creationId xmlns:a16="http://schemas.microsoft.com/office/drawing/2014/main" id="{9806416C-2DD3-D738-268E-03906BF0B380}"/>
              </a:ext>
            </a:extLst>
          </p:cNvPr>
          <p:cNvSpPr/>
          <p:nvPr/>
        </p:nvSpPr>
        <p:spPr>
          <a:xfrm>
            <a:off x="917886" y="3147626"/>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510;p64">
            <a:extLst>
              <a:ext uri="{FF2B5EF4-FFF2-40B4-BE49-F238E27FC236}">
                <a16:creationId xmlns:a16="http://schemas.microsoft.com/office/drawing/2014/main" id="{35582139-C9AC-50EF-B31E-6FBCDC12DE92}"/>
              </a:ext>
            </a:extLst>
          </p:cNvPr>
          <p:cNvGrpSpPr/>
          <p:nvPr/>
        </p:nvGrpSpPr>
        <p:grpSpPr>
          <a:xfrm>
            <a:off x="1031786" y="3276755"/>
            <a:ext cx="339200" cy="304675"/>
            <a:chOff x="5553875" y="2135725"/>
            <a:chExt cx="339200" cy="304675"/>
          </a:xfrm>
        </p:grpSpPr>
        <p:sp>
          <p:nvSpPr>
            <p:cNvPr id="21" name="Google Shape;1511;p64">
              <a:extLst>
                <a:ext uri="{FF2B5EF4-FFF2-40B4-BE49-F238E27FC236}">
                  <a16:creationId xmlns:a16="http://schemas.microsoft.com/office/drawing/2014/main" id="{FA1CCD5E-173D-7A1D-9B6D-6F168A24F80F}"/>
                </a:ext>
              </a:extLst>
            </p:cNvPr>
            <p:cNvSpPr/>
            <p:nvPr/>
          </p:nvSpPr>
          <p:spPr>
            <a:xfrm>
              <a:off x="5736025" y="2135725"/>
              <a:ext cx="157050" cy="139675"/>
            </a:xfrm>
            <a:custGeom>
              <a:avLst/>
              <a:gdLst/>
              <a:ahLst/>
              <a:cxnLst/>
              <a:rect l="l" t="t" r="r" b="b"/>
              <a:pathLst>
                <a:path w="6282" h="5587" extrusionOk="0">
                  <a:moveTo>
                    <a:pt x="5744" y="525"/>
                  </a:moveTo>
                  <a:lnTo>
                    <a:pt x="5744" y="1052"/>
                  </a:lnTo>
                  <a:lnTo>
                    <a:pt x="4167" y="1052"/>
                  </a:lnTo>
                  <a:lnTo>
                    <a:pt x="4167" y="525"/>
                  </a:lnTo>
                  <a:close/>
                  <a:moveTo>
                    <a:pt x="529" y="2131"/>
                  </a:moveTo>
                  <a:cubicBezTo>
                    <a:pt x="2092" y="2254"/>
                    <a:pt x="3337" y="3499"/>
                    <a:pt x="3460" y="5049"/>
                  </a:cubicBezTo>
                  <a:lnTo>
                    <a:pt x="529" y="5049"/>
                  </a:lnTo>
                  <a:lnTo>
                    <a:pt x="529" y="2131"/>
                  </a:lnTo>
                  <a:close/>
                  <a:moveTo>
                    <a:pt x="3888" y="0"/>
                  </a:moveTo>
                  <a:cubicBezTo>
                    <a:pt x="3752" y="0"/>
                    <a:pt x="3626" y="110"/>
                    <a:pt x="3626" y="262"/>
                  </a:cubicBezTo>
                  <a:lnTo>
                    <a:pt x="3626" y="525"/>
                  </a:lnTo>
                  <a:lnTo>
                    <a:pt x="2673" y="525"/>
                  </a:lnTo>
                  <a:cubicBezTo>
                    <a:pt x="2604" y="525"/>
                    <a:pt x="2534" y="555"/>
                    <a:pt x="2477" y="608"/>
                  </a:cubicBezTo>
                  <a:lnTo>
                    <a:pt x="1345" y="1743"/>
                  </a:lnTo>
                  <a:cubicBezTo>
                    <a:pt x="997" y="1647"/>
                    <a:pt x="638" y="1590"/>
                    <a:pt x="267" y="1590"/>
                  </a:cubicBezTo>
                  <a:cubicBezTo>
                    <a:pt x="127" y="1590"/>
                    <a:pt x="1" y="1703"/>
                    <a:pt x="1" y="1852"/>
                  </a:cubicBezTo>
                  <a:lnTo>
                    <a:pt x="1" y="5325"/>
                  </a:lnTo>
                  <a:cubicBezTo>
                    <a:pt x="1" y="5464"/>
                    <a:pt x="114" y="5587"/>
                    <a:pt x="267" y="5587"/>
                  </a:cubicBezTo>
                  <a:lnTo>
                    <a:pt x="3736" y="5587"/>
                  </a:lnTo>
                  <a:cubicBezTo>
                    <a:pt x="3888" y="5587"/>
                    <a:pt x="4001" y="5464"/>
                    <a:pt x="4001" y="5311"/>
                  </a:cubicBezTo>
                  <a:cubicBezTo>
                    <a:pt x="4001" y="3831"/>
                    <a:pt x="3128" y="2560"/>
                    <a:pt x="1883" y="1952"/>
                  </a:cubicBezTo>
                  <a:lnTo>
                    <a:pt x="2783" y="1052"/>
                  </a:lnTo>
                  <a:lnTo>
                    <a:pt x="3626" y="1052"/>
                  </a:lnTo>
                  <a:lnTo>
                    <a:pt x="3626" y="1315"/>
                  </a:lnTo>
                  <a:cubicBezTo>
                    <a:pt x="3626" y="1467"/>
                    <a:pt x="3752" y="1590"/>
                    <a:pt x="3888" y="1590"/>
                  </a:cubicBezTo>
                  <a:lnTo>
                    <a:pt x="6019" y="1590"/>
                  </a:lnTo>
                  <a:cubicBezTo>
                    <a:pt x="6159" y="1590"/>
                    <a:pt x="6282" y="1467"/>
                    <a:pt x="6282" y="1315"/>
                  </a:cubicBezTo>
                  <a:lnTo>
                    <a:pt x="6282" y="262"/>
                  </a:lnTo>
                  <a:cubicBezTo>
                    <a:pt x="6282" y="110"/>
                    <a:pt x="6159" y="0"/>
                    <a:pt x="6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2;p64">
              <a:extLst>
                <a:ext uri="{FF2B5EF4-FFF2-40B4-BE49-F238E27FC236}">
                  <a16:creationId xmlns:a16="http://schemas.microsoft.com/office/drawing/2014/main" id="{774585FC-1835-5A97-B070-38AF3757B242}"/>
                </a:ext>
              </a:extLst>
            </p:cNvPr>
            <p:cNvSpPr/>
            <p:nvPr/>
          </p:nvSpPr>
          <p:spPr>
            <a:xfrm>
              <a:off x="5553875" y="2172075"/>
              <a:ext cx="339200" cy="268325"/>
            </a:xfrm>
            <a:custGeom>
              <a:avLst/>
              <a:gdLst/>
              <a:ahLst/>
              <a:cxnLst/>
              <a:rect l="l" t="t" r="r" b="b"/>
              <a:pathLst>
                <a:path w="13568" h="10733" extrusionOk="0">
                  <a:moveTo>
                    <a:pt x="2115" y="525"/>
                  </a:moveTo>
                  <a:lnTo>
                    <a:pt x="2115" y="1062"/>
                  </a:lnTo>
                  <a:lnTo>
                    <a:pt x="538" y="1062"/>
                  </a:lnTo>
                  <a:lnTo>
                    <a:pt x="538" y="525"/>
                  </a:lnTo>
                  <a:close/>
                  <a:moveTo>
                    <a:pt x="5753" y="2211"/>
                  </a:moveTo>
                  <a:lnTo>
                    <a:pt x="5753" y="5242"/>
                  </a:lnTo>
                  <a:lnTo>
                    <a:pt x="3124" y="6762"/>
                  </a:lnTo>
                  <a:cubicBezTo>
                    <a:pt x="2142" y="4797"/>
                    <a:pt x="3569" y="2350"/>
                    <a:pt x="5753" y="2211"/>
                  </a:cubicBezTo>
                  <a:close/>
                  <a:moveTo>
                    <a:pt x="9196" y="5670"/>
                  </a:moveTo>
                  <a:cubicBezTo>
                    <a:pt x="9129" y="6653"/>
                    <a:pt x="8602" y="7496"/>
                    <a:pt x="7841" y="8033"/>
                  </a:cubicBezTo>
                  <a:lnTo>
                    <a:pt x="6474" y="5670"/>
                  </a:lnTo>
                  <a:close/>
                  <a:moveTo>
                    <a:pt x="5919" y="5766"/>
                  </a:moveTo>
                  <a:lnTo>
                    <a:pt x="7370" y="8299"/>
                  </a:lnTo>
                  <a:cubicBezTo>
                    <a:pt x="6960" y="8504"/>
                    <a:pt x="6508" y="8600"/>
                    <a:pt x="6053" y="8600"/>
                  </a:cubicBezTo>
                  <a:cubicBezTo>
                    <a:pt x="5004" y="8600"/>
                    <a:pt x="3943" y="8089"/>
                    <a:pt x="3373" y="7220"/>
                  </a:cubicBezTo>
                  <a:lnTo>
                    <a:pt x="5919" y="5766"/>
                  </a:lnTo>
                  <a:close/>
                  <a:moveTo>
                    <a:pt x="2115" y="9667"/>
                  </a:moveTo>
                  <a:lnTo>
                    <a:pt x="2115" y="10191"/>
                  </a:lnTo>
                  <a:lnTo>
                    <a:pt x="538" y="10191"/>
                  </a:lnTo>
                  <a:lnTo>
                    <a:pt x="538" y="9667"/>
                  </a:lnTo>
                  <a:close/>
                  <a:moveTo>
                    <a:pt x="13030" y="9667"/>
                  </a:moveTo>
                  <a:lnTo>
                    <a:pt x="13030" y="10191"/>
                  </a:lnTo>
                  <a:lnTo>
                    <a:pt x="11453" y="10191"/>
                  </a:lnTo>
                  <a:lnTo>
                    <a:pt x="11453" y="9667"/>
                  </a:lnTo>
                  <a:close/>
                  <a:moveTo>
                    <a:pt x="263" y="0"/>
                  </a:moveTo>
                  <a:cubicBezTo>
                    <a:pt x="123" y="0"/>
                    <a:pt x="0" y="123"/>
                    <a:pt x="0" y="262"/>
                  </a:cubicBezTo>
                  <a:lnTo>
                    <a:pt x="0" y="1328"/>
                  </a:lnTo>
                  <a:cubicBezTo>
                    <a:pt x="0" y="1464"/>
                    <a:pt x="123" y="1590"/>
                    <a:pt x="263" y="1590"/>
                  </a:cubicBezTo>
                  <a:lnTo>
                    <a:pt x="2391" y="1590"/>
                  </a:lnTo>
                  <a:cubicBezTo>
                    <a:pt x="2530" y="1590"/>
                    <a:pt x="2656" y="1464"/>
                    <a:pt x="2656" y="1328"/>
                  </a:cubicBezTo>
                  <a:lnTo>
                    <a:pt x="2656" y="1062"/>
                  </a:lnTo>
                  <a:lnTo>
                    <a:pt x="3499" y="1062"/>
                  </a:lnTo>
                  <a:lnTo>
                    <a:pt x="4452" y="2005"/>
                  </a:lnTo>
                  <a:cubicBezTo>
                    <a:pt x="1604" y="3303"/>
                    <a:pt x="1561" y="7426"/>
                    <a:pt x="4399" y="8767"/>
                  </a:cubicBezTo>
                  <a:lnTo>
                    <a:pt x="3499" y="9667"/>
                  </a:lnTo>
                  <a:lnTo>
                    <a:pt x="2656" y="9667"/>
                  </a:lnTo>
                  <a:lnTo>
                    <a:pt x="2656" y="9404"/>
                  </a:lnTo>
                  <a:cubicBezTo>
                    <a:pt x="2656" y="9252"/>
                    <a:pt x="2530" y="9142"/>
                    <a:pt x="2391" y="9142"/>
                  </a:cubicBezTo>
                  <a:lnTo>
                    <a:pt x="263" y="9142"/>
                  </a:lnTo>
                  <a:cubicBezTo>
                    <a:pt x="123" y="9142"/>
                    <a:pt x="0" y="9252"/>
                    <a:pt x="0" y="9404"/>
                  </a:cubicBezTo>
                  <a:lnTo>
                    <a:pt x="0" y="10457"/>
                  </a:lnTo>
                  <a:cubicBezTo>
                    <a:pt x="0" y="10606"/>
                    <a:pt x="123" y="10732"/>
                    <a:pt x="263" y="10732"/>
                  </a:cubicBezTo>
                  <a:lnTo>
                    <a:pt x="2391" y="10732"/>
                  </a:lnTo>
                  <a:cubicBezTo>
                    <a:pt x="2530" y="10732"/>
                    <a:pt x="2656" y="10606"/>
                    <a:pt x="2656" y="10457"/>
                  </a:cubicBezTo>
                  <a:lnTo>
                    <a:pt x="2656" y="10191"/>
                  </a:lnTo>
                  <a:lnTo>
                    <a:pt x="3609" y="10191"/>
                  </a:lnTo>
                  <a:cubicBezTo>
                    <a:pt x="3679" y="10191"/>
                    <a:pt x="3748" y="10165"/>
                    <a:pt x="3801" y="10125"/>
                  </a:cubicBezTo>
                  <a:lnTo>
                    <a:pt x="4937" y="8976"/>
                  </a:lnTo>
                  <a:cubicBezTo>
                    <a:pt x="5272" y="9082"/>
                    <a:pt x="5630" y="9133"/>
                    <a:pt x="5990" y="9133"/>
                  </a:cubicBezTo>
                  <a:cubicBezTo>
                    <a:pt x="6759" y="9133"/>
                    <a:pt x="7539" y="8901"/>
                    <a:pt x="8133" y="8478"/>
                  </a:cubicBezTo>
                  <a:lnTo>
                    <a:pt x="9763" y="10125"/>
                  </a:lnTo>
                  <a:cubicBezTo>
                    <a:pt x="9820" y="10165"/>
                    <a:pt x="9890" y="10191"/>
                    <a:pt x="9959" y="10191"/>
                  </a:cubicBezTo>
                  <a:lnTo>
                    <a:pt x="10912" y="10191"/>
                  </a:lnTo>
                  <a:lnTo>
                    <a:pt x="10912" y="10457"/>
                  </a:lnTo>
                  <a:cubicBezTo>
                    <a:pt x="10912" y="10606"/>
                    <a:pt x="11038" y="10732"/>
                    <a:pt x="11174" y="10732"/>
                  </a:cubicBezTo>
                  <a:lnTo>
                    <a:pt x="13305" y="10732"/>
                  </a:lnTo>
                  <a:cubicBezTo>
                    <a:pt x="13445" y="10732"/>
                    <a:pt x="13568" y="10606"/>
                    <a:pt x="13568" y="10457"/>
                  </a:cubicBezTo>
                  <a:lnTo>
                    <a:pt x="13568" y="9404"/>
                  </a:lnTo>
                  <a:cubicBezTo>
                    <a:pt x="13568" y="9252"/>
                    <a:pt x="13445" y="9142"/>
                    <a:pt x="13305" y="9142"/>
                  </a:cubicBezTo>
                  <a:lnTo>
                    <a:pt x="11174" y="9142"/>
                  </a:lnTo>
                  <a:cubicBezTo>
                    <a:pt x="11038" y="9142"/>
                    <a:pt x="10912" y="9252"/>
                    <a:pt x="10912" y="9404"/>
                  </a:cubicBezTo>
                  <a:lnTo>
                    <a:pt x="10912" y="9667"/>
                  </a:lnTo>
                  <a:lnTo>
                    <a:pt x="10069" y="9667"/>
                  </a:lnTo>
                  <a:lnTo>
                    <a:pt x="8548" y="8146"/>
                  </a:lnTo>
                  <a:cubicBezTo>
                    <a:pt x="9279" y="7469"/>
                    <a:pt x="9750" y="6487"/>
                    <a:pt x="9750" y="5408"/>
                  </a:cubicBezTo>
                  <a:cubicBezTo>
                    <a:pt x="9750" y="5255"/>
                    <a:pt x="9627" y="5129"/>
                    <a:pt x="9475" y="5129"/>
                  </a:cubicBezTo>
                  <a:lnTo>
                    <a:pt x="6278" y="5129"/>
                  </a:lnTo>
                  <a:lnTo>
                    <a:pt x="6278" y="1935"/>
                  </a:lnTo>
                  <a:cubicBezTo>
                    <a:pt x="6278" y="1783"/>
                    <a:pt x="6155" y="1660"/>
                    <a:pt x="6016" y="1660"/>
                  </a:cubicBezTo>
                  <a:cubicBezTo>
                    <a:pt x="5657" y="1660"/>
                    <a:pt x="5325" y="1713"/>
                    <a:pt x="4993" y="1809"/>
                  </a:cubicBezTo>
                  <a:lnTo>
                    <a:pt x="3801" y="608"/>
                  </a:lnTo>
                  <a:cubicBezTo>
                    <a:pt x="3748" y="551"/>
                    <a:pt x="3679" y="525"/>
                    <a:pt x="3609" y="525"/>
                  </a:cubicBezTo>
                  <a:lnTo>
                    <a:pt x="2656" y="525"/>
                  </a:lnTo>
                  <a:lnTo>
                    <a:pt x="2656" y="262"/>
                  </a:lnTo>
                  <a:cubicBezTo>
                    <a:pt x="2656" y="123"/>
                    <a:pt x="2530" y="0"/>
                    <a:pt x="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513;p64">
            <a:extLst>
              <a:ext uri="{FF2B5EF4-FFF2-40B4-BE49-F238E27FC236}">
                <a16:creationId xmlns:a16="http://schemas.microsoft.com/office/drawing/2014/main" id="{C4A8DADC-95E5-2543-1E5F-EE4D3AEEB1DB}"/>
              </a:ext>
            </a:extLst>
          </p:cNvPr>
          <p:cNvGrpSpPr/>
          <p:nvPr/>
        </p:nvGrpSpPr>
        <p:grpSpPr>
          <a:xfrm>
            <a:off x="995243" y="2498198"/>
            <a:ext cx="339550" cy="339275"/>
            <a:chOff x="5543825" y="1573475"/>
            <a:chExt cx="339550" cy="339275"/>
          </a:xfrm>
        </p:grpSpPr>
        <p:sp>
          <p:nvSpPr>
            <p:cNvPr id="24" name="Google Shape;1514;p64">
              <a:extLst>
                <a:ext uri="{FF2B5EF4-FFF2-40B4-BE49-F238E27FC236}">
                  <a16:creationId xmlns:a16="http://schemas.microsoft.com/office/drawing/2014/main" id="{D961168C-65DF-7F8C-4AF1-89BA6FC0F934}"/>
                </a:ext>
              </a:extLst>
            </p:cNvPr>
            <p:cNvSpPr/>
            <p:nvPr/>
          </p:nvSpPr>
          <p:spPr>
            <a:xfrm>
              <a:off x="5543825" y="1573475"/>
              <a:ext cx="339550" cy="339275"/>
            </a:xfrm>
            <a:custGeom>
              <a:avLst/>
              <a:gdLst/>
              <a:ahLst/>
              <a:cxnLst/>
              <a:rect l="l" t="t" r="r" b="b"/>
              <a:pathLst>
                <a:path w="13582" h="13571" extrusionOk="0">
                  <a:moveTo>
                    <a:pt x="12781" y="541"/>
                  </a:moveTo>
                  <a:cubicBezTo>
                    <a:pt x="12934" y="541"/>
                    <a:pt x="13057" y="651"/>
                    <a:pt x="13057" y="803"/>
                  </a:cubicBezTo>
                  <a:lnTo>
                    <a:pt x="13057" y="1882"/>
                  </a:lnTo>
                  <a:cubicBezTo>
                    <a:pt x="13057" y="2035"/>
                    <a:pt x="12934" y="2144"/>
                    <a:pt x="12781" y="2144"/>
                  </a:cubicBezTo>
                  <a:lnTo>
                    <a:pt x="7413" y="2144"/>
                  </a:lnTo>
                  <a:cubicBezTo>
                    <a:pt x="7261" y="2144"/>
                    <a:pt x="7138" y="2035"/>
                    <a:pt x="7138" y="1882"/>
                  </a:cubicBezTo>
                  <a:lnTo>
                    <a:pt x="7138" y="803"/>
                  </a:lnTo>
                  <a:cubicBezTo>
                    <a:pt x="7138" y="651"/>
                    <a:pt x="7261" y="541"/>
                    <a:pt x="7413" y="541"/>
                  </a:cubicBezTo>
                  <a:close/>
                  <a:moveTo>
                    <a:pt x="12781" y="2682"/>
                  </a:moveTo>
                  <a:cubicBezTo>
                    <a:pt x="12934" y="2682"/>
                    <a:pt x="13057" y="2795"/>
                    <a:pt x="13057" y="2948"/>
                  </a:cubicBezTo>
                  <a:lnTo>
                    <a:pt x="13057" y="4027"/>
                  </a:lnTo>
                  <a:cubicBezTo>
                    <a:pt x="13057" y="4176"/>
                    <a:pt x="12934" y="4289"/>
                    <a:pt x="12781" y="4289"/>
                  </a:cubicBezTo>
                  <a:lnTo>
                    <a:pt x="7413" y="4289"/>
                  </a:lnTo>
                  <a:cubicBezTo>
                    <a:pt x="7261" y="4289"/>
                    <a:pt x="7138" y="4176"/>
                    <a:pt x="7138" y="4027"/>
                  </a:cubicBezTo>
                  <a:lnTo>
                    <a:pt x="7138" y="2948"/>
                  </a:lnTo>
                  <a:cubicBezTo>
                    <a:pt x="7138" y="2795"/>
                    <a:pt x="7261" y="2682"/>
                    <a:pt x="7413" y="2682"/>
                  </a:cubicBezTo>
                  <a:close/>
                  <a:moveTo>
                    <a:pt x="12781" y="4827"/>
                  </a:moveTo>
                  <a:cubicBezTo>
                    <a:pt x="12934" y="4827"/>
                    <a:pt x="13057" y="4953"/>
                    <a:pt x="13057" y="5089"/>
                  </a:cubicBezTo>
                  <a:lnTo>
                    <a:pt x="13057" y="6168"/>
                  </a:lnTo>
                  <a:cubicBezTo>
                    <a:pt x="13057" y="6320"/>
                    <a:pt x="12934" y="6447"/>
                    <a:pt x="12781" y="6447"/>
                  </a:cubicBezTo>
                  <a:lnTo>
                    <a:pt x="7413" y="6447"/>
                  </a:lnTo>
                  <a:cubicBezTo>
                    <a:pt x="7261" y="6447"/>
                    <a:pt x="7138" y="6320"/>
                    <a:pt x="7138" y="6168"/>
                  </a:cubicBezTo>
                  <a:lnTo>
                    <a:pt x="7138" y="5089"/>
                  </a:lnTo>
                  <a:cubicBezTo>
                    <a:pt x="7138" y="4953"/>
                    <a:pt x="7261" y="4827"/>
                    <a:pt x="7413" y="4827"/>
                  </a:cubicBezTo>
                  <a:close/>
                  <a:moveTo>
                    <a:pt x="6667" y="4302"/>
                  </a:moveTo>
                  <a:cubicBezTo>
                    <a:pt x="6693" y="4398"/>
                    <a:pt x="6750" y="4481"/>
                    <a:pt x="6819" y="4564"/>
                  </a:cubicBezTo>
                  <a:cubicBezTo>
                    <a:pt x="6693" y="4704"/>
                    <a:pt x="6610" y="4896"/>
                    <a:pt x="6610" y="5089"/>
                  </a:cubicBezTo>
                  <a:lnTo>
                    <a:pt x="6610" y="6168"/>
                  </a:lnTo>
                  <a:cubicBezTo>
                    <a:pt x="6610" y="6613"/>
                    <a:pt x="6972" y="6971"/>
                    <a:pt x="7413" y="6971"/>
                  </a:cubicBezTo>
                  <a:lnTo>
                    <a:pt x="9282" y="6971"/>
                  </a:lnTo>
                  <a:cubicBezTo>
                    <a:pt x="9075" y="8407"/>
                    <a:pt x="7974" y="9105"/>
                    <a:pt x="6878" y="9105"/>
                  </a:cubicBezTo>
                  <a:cubicBezTo>
                    <a:pt x="5692" y="9105"/>
                    <a:pt x="4512" y="8290"/>
                    <a:pt x="4469" y="6709"/>
                  </a:cubicBezTo>
                  <a:cubicBezTo>
                    <a:pt x="4469" y="5451"/>
                    <a:pt x="5435" y="4412"/>
                    <a:pt x="6667" y="4302"/>
                  </a:cubicBezTo>
                  <a:close/>
                  <a:moveTo>
                    <a:pt x="3832" y="9321"/>
                  </a:moveTo>
                  <a:cubicBezTo>
                    <a:pt x="3971" y="9474"/>
                    <a:pt x="4107" y="9613"/>
                    <a:pt x="4260" y="9736"/>
                  </a:cubicBezTo>
                  <a:lnTo>
                    <a:pt x="3888" y="10138"/>
                  </a:lnTo>
                  <a:lnTo>
                    <a:pt x="3430" y="9696"/>
                  </a:lnTo>
                  <a:lnTo>
                    <a:pt x="3832" y="9321"/>
                  </a:lnTo>
                  <a:close/>
                  <a:moveTo>
                    <a:pt x="6610" y="3223"/>
                  </a:moveTo>
                  <a:lnTo>
                    <a:pt x="6610" y="3778"/>
                  </a:lnTo>
                  <a:cubicBezTo>
                    <a:pt x="5133" y="3874"/>
                    <a:pt x="3901" y="5215"/>
                    <a:pt x="3928" y="6709"/>
                  </a:cubicBezTo>
                  <a:cubicBezTo>
                    <a:pt x="3928" y="8326"/>
                    <a:pt x="5256" y="9653"/>
                    <a:pt x="6876" y="9653"/>
                  </a:cubicBezTo>
                  <a:cubicBezTo>
                    <a:pt x="6893" y="9654"/>
                    <a:pt x="6911" y="9654"/>
                    <a:pt x="6929" y="9654"/>
                  </a:cubicBezTo>
                  <a:cubicBezTo>
                    <a:pt x="8401" y="9654"/>
                    <a:pt x="9712" y="8434"/>
                    <a:pt x="9807" y="6971"/>
                  </a:cubicBezTo>
                  <a:lnTo>
                    <a:pt x="10361" y="6971"/>
                  </a:lnTo>
                  <a:cubicBezTo>
                    <a:pt x="10222" y="8770"/>
                    <a:pt x="8701" y="10194"/>
                    <a:pt x="6876" y="10194"/>
                  </a:cubicBezTo>
                  <a:cubicBezTo>
                    <a:pt x="2408" y="10042"/>
                    <a:pt x="2198" y="3721"/>
                    <a:pt x="6610" y="3223"/>
                  </a:cubicBezTo>
                  <a:close/>
                  <a:moveTo>
                    <a:pt x="3058" y="10055"/>
                  </a:moveTo>
                  <a:lnTo>
                    <a:pt x="3526" y="10526"/>
                  </a:lnTo>
                  <a:lnTo>
                    <a:pt x="1285" y="12907"/>
                  </a:lnTo>
                  <a:cubicBezTo>
                    <a:pt x="1211" y="12987"/>
                    <a:pt x="1101" y="13025"/>
                    <a:pt x="991" y="13025"/>
                  </a:cubicBezTo>
                  <a:cubicBezTo>
                    <a:pt x="874" y="13025"/>
                    <a:pt x="756" y="12983"/>
                    <a:pt x="678" y="12907"/>
                  </a:cubicBezTo>
                  <a:cubicBezTo>
                    <a:pt x="512" y="12741"/>
                    <a:pt x="499" y="12448"/>
                    <a:pt x="678" y="12282"/>
                  </a:cubicBezTo>
                  <a:lnTo>
                    <a:pt x="3058" y="10055"/>
                  </a:lnTo>
                  <a:close/>
                  <a:moveTo>
                    <a:pt x="7413" y="0"/>
                  </a:moveTo>
                  <a:cubicBezTo>
                    <a:pt x="6972" y="0"/>
                    <a:pt x="6610" y="359"/>
                    <a:pt x="6610" y="803"/>
                  </a:cubicBezTo>
                  <a:lnTo>
                    <a:pt x="6610" y="1882"/>
                  </a:lnTo>
                  <a:cubicBezTo>
                    <a:pt x="6610" y="2088"/>
                    <a:pt x="6693" y="2267"/>
                    <a:pt x="6819" y="2407"/>
                  </a:cubicBezTo>
                  <a:cubicBezTo>
                    <a:pt x="6750" y="2490"/>
                    <a:pt x="6693" y="2586"/>
                    <a:pt x="6653" y="2699"/>
                  </a:cubicBezTo>
                  <a:cubicBezTo>
                    <a:pt x="3583" y="2835"/>
                    <a:pt x="1827" y="6364"/>
                    <a:pt x="3513" y="8906"/>
                  </a:cubicBezTo>
                  <a:lnTo>
                    <a:pt x="303" y="11911"/>
                  </a:lnTo>
                  <a:cubicBezTo>
                    <a:pt x="124" y="12090"/>
                    <a:pt x="14" y="12326"/>
                    <a:pt x="14" y="12575"/>
                  </a:cubicBezTo>
                  <a:cubicBezTo>
                    <a:pt x="1" y="13105"/>
                    <a:pt x="456" y="13571"/>
                    <a:pt x="988" y="13571"/>
                  </a:cubicBezTo>
                  <a:cubicBezTo>
                    <a:pt x="995" y="13571"/>
                    <a:pt x="1003" y="13571"/>
                    <a:pt x="1010" y="13570"/>
                  </a:cubicBezTo>
                  <a:cubicBezTo>
                    <a:pt x="1259" y="13570"/>
                    <a:pt x="1495" y="13458"/>
                    <a:pt x="1674" y="13278"/>
                  </a:cubicBezTo>
                  <a:lnTo>
                    <a:pt x="4688" y="10068"/>
                  </a:lnTo>
                  <a:cubicBezTo>
                    <a:pt x="5365" y="10522"/>
                    <a:pt x="6113" y="10728"/>
                    <a:pt x="6848" y="10728"/>
                  </a:cubicBezTo>
                  <a:cubicBezTo>
                    <a:pt x="8852" y="10728"/>
                    <a:pt x="10764" y="9198"/>
                    <a:pt x="10886" y="6971"/>
                  </a:cubicBezTo>
                  <a:lnTo>
                    <a:pt x="12781" y="6971"/>
                  </a:lnTo>
                  <a:cubicBezTo>
                    <a:pt x="13223" y="6971"/>
                    <a:pt x="13581" y="6613"/>
                    <a:pt x="13581" y="6168"/>
                  </a:cubicBezTo>
                  <a:lnTo>
                    <a:pt x="13581" y="5089"/>
                  </a:lnTo>
                  <a:cubicBezTo>
                    <a:pt x="13581" y="4883"/>
                    <a:pt x="13498" y="4704"/>
                    <a:pt x="13375" y="4564"/>
                  </a:cubicBezTo>
                  <a:cubicBezTo>
                    <a:pt x="13498" y="4412"/>
                    <a:pt x="13581" y="4232"/>
                    <a:pt x="13581" y="4027"/>
                  </a:cubicBezTo>
                  <a:lnTo>
                    <a:pt x="13581" y="2948"/>
                  </a:lnTo>
                  <a:cubicBezTo>
                    <a:pt x="13581" y="2739"/>
                    <a:pt x="13498" y="2559"/>
                    <a:pt x="13375" y="2407"/>
                  </a:cubicBezTo>
                  <a:cubicBezTo>
                    <a:pt x="13498" y="2267"/>
                    <a:pt x="13581" y="2088"/>
                    <a:pt x="13581" y="1882"/>
                  </a:cubicBezTo>
                  <a:lnTo>
                    <a:pt x="13581" y="803"/>
                  </a:lnTo>
                  <a:cubicBezTo>
                    <a:pt x="13581" y="359"/>
                    <a:pt x="13223" y="0"/>
                    <a:pt x="1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5;p64">
              <a:extLst>
                <a:ext uri="{FF2B5EF4-FFF2-40B4-BE49-F238E27FC236}">
                  <a16:creationId xmlns:a16="http://schemas.microsoft.com/office/drawing/2014/main" id="{8C93A15D-FC91-A983-3BD3-CEC80749EDF5}"/>
                </a:ext>
              </a:extLst>
            </p:cNvPr>
            <p:cNvSpPr/>
            <p:nvPr/>
          </p:nvSpPr>
          <p:spPr>
            <a:xfrm>
              <a:off x="5768900" y="1600100"/>
              <a:ext cx="52975" cy="13150"/>
            </a:xfrm>
            <a:custGeom>
              <a:avLst/>
              <a:gdLst/>
              <a:ahLst/>
              <a:cxnLst/>
              <a:rect l="l" t="t" r="r" b="b"/>
              <a:pathLst>
                <a:path w="2119" h="526" extrusionOk="0">
                  <a:moveTo>
                    <a:pt x="362" y="1"/>
                  </a:moveTo>
                  <a:cubicBezTo>
                    <a:pt x="1" y="14"/>
                    <a:pt x="1" y="512"/>
                    <a:pt x="362" y="525"/>
                  </a:cubicBezTo>
                  <a:lnTo>
                    <a:pt x="1826" y="525"/>
                  </a:lnTo>
                  <a:cubicBezTo>
                    <a:pt x="1992" y="525"/>
                    <a:pt x="2118" y="389"/>
                    <a:pt x="2089" y="223"/>
                  </a:cubicBezTo>
                  <a:cubicBezTo>
                    <a:pt x="2075" y="97"/>
                    <a:pt x="1952"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6;p64">
              <a:extLst>
                <a:ext uri="{FF2B5EF4-FFF2-40B4-BE49-F238E27FC236}">
                  <a16:creationId xmlns:a16="http://schemas.microsoft.com/office/drawing/2014/main" id="{13D1EEBC-87B6-618D-CF17-45950D94C6AD}"/>
                </a:ext>
              </a:extLst>
            </p:cNvPr>
            <p:cNvSpPr/>
            <p:nvPr/>
          </p:nvSpPr>
          <p:spPr>
            <a:xfrm>
              <a:off x="5739525" y="1600100"/>
              <a:ext cx="13125" cy="13300"/>
            </a:xfrm>
            <a:custGeom>
              <a:avLst/>
              <a:gdLst/>
              <a:ahLst/>
              <a:cxnLst/>
              <a:rect l="l" t="t" r="r" b="b"/>
              <a:pathLst>
                <a:path w="525" h="532" extrusionOk="0">
                  <a:moveTo>
                    <a:pt x="263" y="1"/>
                  </a:moveTo>
                  <a:cubicBezTo>
                    <a:pt x="110" y="1"/>
                    <a:pt x="0" y="123"/>
                    <a:pt x="0" y="263"/>
                  </a:cubicBezTo>
                  <a:cubicBezTo>
                    <a:pt x="0" y="442"/>
                    <a:pt x="128" y="532"/>
                    <a:pt x="258" y="532"/>
                  </a:cubicBezTo>
                  <a:cubicBezTo>
                    <a:pt x="387" y="532"/>
                    <a:pt x="518" y="442"/>
                    <a:pt x="525" y="263"/>
                  </a:cubicBezTo>
                  <a:cubicBezTo>
                    <a:pt x="525" y="123"/>
                    <a:pt x="402"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7;p64">
              <a:extLst>
                <a:ext uri="{FF2B5EF4-FFF2-40B4-BE49-F238E27FC236}">
                  <a16:creationId xmlns:a16="http://schemas.microsoft.com/office/drawing/2014/main" id="{9AB05B1F-EDA3-4F86-FF10-A1054FF74647}"/>
                </a:ext>
              </a:extLst>
            </p:cNvPr>
            <p:cNvSpPr/>
            <p:nvPr/>
          </p:nvSpPr>
          <p:spPr>
            <a:xfrm>
              <a:off x="5768900" y="1707325"/>
              <a:ext cx="52975" cy="13125"/>
            </a:xfrm>
            <a:custGeom>
              <a:avLst/>
              <a:gdLst/>
              <a:ahLst/>
              <a:cxnLst/>
              <a:rect l="l" t="t" r="r" b="b"/>
              <a:pathLst>
                <a:path w="2119" h="525" extrusionOk="0">
                  <a:moveTo>
                    <a:pt x="362" y="0"/>
                  </a:moveTo>
                  <a:cubicBezTo>
                    <a:pt x="1" y="14"/>
                    <a:pt x="1" y="512"/>
                    <a:pt x="362" y="525"/>
                  </a:cubicBezTo>
                  <a:lnTo>
                    <a:pt x="1826" y="525"/>
                  </a:lnTo>
                  <a:cubicBezTo>
                    <a:pt x="1992" y="525"/>
                    <a:pt x="2118" y="386"/>
                    <a:pt x="2089" y="220"/>
                  </a:cubicBezTo>
                  <a:cubicBezTo>
                    <a:pt x="2075" y="97"/>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8;p64">
              <a:extLst>
                <a:ext uri="{FF2B5EF4-FFF2-40B4-BE49-F238E27FC236}">
                  <a16:creationId xmlns:a16="http://schemas.microsoft.com/office/drawing/2014/main" id="{763530FC-1F1F-39F8-405F-64B08329AD35}"/>
                </a:ext>
              </a:extLst>
            </p:cNvPr>
            <p:cNvSpPr/>
            <p:nvPr/>
          </p:nvSpPr>
          <p:spPr>
            <a:xfrm>
              <a:off x="5739525" y="1707325"/>
              <a:ext cx="13125" cy="13375"/>
            </a:xfrm>
            <a:custGeom>
              <a:avLst/>
              <a:gdLst/>
              <a:ahLst/>
              <a:cxnLst/>
              <a:rect l="l" t="t" r="r" b="b"/>
              <a:pathLst>
                <a:path w="525" h="535" extrusionOk="0">
                  <a:moveTo>
                    <a:pt x="263" y="0"/>
                  </a:moveTo>
                  <a:cubicBezTo>
                    <a:pt x="110" y="0"/>
                    <a:pt x="0" y="123"/>
                    <a:pt x="0" y="276"/>
                  </a:cubicBezTo>
                  <a:cubicBezTo>
                    <a:pt x="0" y="449"/>
                    <a:pt x="128" y="535"/>
                    <a:pt x="258" y="535"/>
                  </a:cubicBezTo>
                  <a:cubicBezTo>
                    <a:pt x="387" y="535"/>
                    <a:pt x="518" y="449"/>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9;p64">
              <a:extLst>
                <a:ext uri="{FF2B5EF4-FFF2-40B4-BE49-F238E27FC236}">
                  <a16:creationId xmlns:a16="http://schemas.microsoft.com/office/drawing/2014/main" id="{080BE724-9BC4-8868-89C9-31E264434D0E}"/>
                </a:ext>
              </a:extLst>
            </p:cNvPr>
            <p:cNvSpPr/>
            <p:nvPr/>
          </p:nvSpPr>
          <p:spPr>
            <a:xfrm>
              <a:off x="5768900" y="1653725"/>
              <a:ext cx="52975" cy="13125"/>
            </a:xfrm>
            <a:custGeom>
              <a:avLst/>
              <a:gdLst/>
              <a:ahLst/>
              <a:cxnLst/>
              <a:rect l="l" t="t" r="r" b="b"/>
              <a:pathLst>
                <a:path w="2119" h="525" extrusionOk="0">
                  <a:moveTo>
                    <a:pt x="362" y="0"/>
                  </a:moveTo>
                  <a:cubicBezTo>
                    <a:pt x="1" y="13"/>
                    <a:pt x="1" y="511"/>
                    <a:pt x="362" y="525"/>
                  </a:cubicBezTo>
                  <a:lnTo>
                    <a:pt x="1826" y="525"/>
                  </a:lnTo>
                  <a:cubicBezTo>
                    <a:pt x="1992" y="525"/>
                    <a:pt x="2118" y="385"/>
                    <a:pt x="2089" y="219"/>
                  </a:cubicBezTo>
                  <a:cubicBezTo>
                    <a:pt x="2075" y="96"/>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0;p64">
              <a:extLst>
                <a:ext uri="{FF2B5EF4-FFF2-40B4-BE49-F238E27FC236}">
                  <a16:creationId xmlns:a16="http://schemas.microsoft.com/office/drawing/2014/main" id="{A48AA175-437F-AB4C-2033-C2933B5864B7}"/>
                </a:ext>
              </a:extLst>
            </p:cNvPr>
            <p:cNvSpPr/>
            <p:nvPr/>
          </p:nvSpPr>
          <p:spPr>
            <a:xfrm>
              <a:off x="5739525" y="1653725"/>
              <a:ext cx="13125" cy="13375"/>
            </a:xfrm>
            <a:custGeom>
              <a:avLst/>
              <a:gdLst/>
              <a:ahLst/>
              <a:cxnLst/>
              <a:rect l="l" t="t" r="r" b="b"/>
              <a:pathLst>
                <a:path w="525" h="535" extrusionOk="0">
                  <a:moveTo>
                    <a:pt x="263" y="0"/>
                  </a:moveTo>
                  <a:cubicBezTo>
                    <a:pt x="110" y="0"/>
                    <a:pt x="0" y="123"/>
                    <a:pt x="0" y="276"/>
                  </a:cubicBezTo>
                  <a:cubicBezTo>
                    <a:pt x="0" y="448"/>
                    <a:pt x="128" y="534"/>
                    <a:pt x="258" y="534"/>
                  </a:cubicBezTo>
                  <a:cubicBezTo>
                    <a:pt x="387" y="534"/>
                    <a:pt x="518" y="448"/>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 name="Google Shape;1521;p64">
            <a:extLst>
              <a:ext uri="{FF2B5EF4-FFF2-40B4-BE49-F238E27FC236}">
                <a16:creationId xmlns:a16="http://schemas.microsoft.com/office/drawing/2014/main" id="{1989BEF2-69F3-BF0D-C1F8-5C50C39A1B2B}"/>
              </a:ext>
            </a:extLst>
          </p:cNvPr>
          <p:cNvCxnSpPr>
            <a:cxnSpLocks/>
          </p:cNvCxnSpPr>
          <p:nvPr/>
        </p:nvCxnSpPr>
        <p:spPr>
          <a:xfrm>
            <a:off x="1560591" y="1177747"/>
            <a:ext cx="506304" cy="0"/>
          </a:xfrm>
          <a:prstGeom prst="straightConnector1">
            <a:avLst/>
          </a:prstGeom>
          <a:noFill/>
          <a:ln w="9525" cap="flat" cmpd="sng">
            <a:solidFill>
              <a:schemeClr val="dk1"/>
            </a:solidFill>
            <a:prstDash val="solid"/>
            <a:round/>
            <a:headEnd type="none" w="med" len="med"/>
            <a:tailEnd type="diamond" w="med" len="med"/>
          </a:ln>
        </p:spPr>
      </p:cxnSp>
      <p:cxnSp>
        <p:nvCxnSpPr>
          <p:cNvPr id="32" name="Google Shape;1522;p64">
            <a:extLst>
              <a:ext uri="{FF2B5EF4-FFF2-40B4-BE49-F238E27FC236}">
                <a16:creationId xmlns:a16="http://schemas.microsoft.com/office/drawing/2014/main" id="{ED45FCE0-DAFF-8AB7-80A7-57C84EBCB9BB}"/>
              </a:ext>
            </a:extLst>
          </p:cNvPr>
          <p:cNvCxnSpPr>
            <a:cxnSpLocks/>
          </p:cNvCxnSpPr>
          <p:nvPr/>
        </p:nvCxnSpPr>
        <p:spPr>
          <a:xfrm flipV="1">
            <a:off x="1448518" y="2667837"/>
            <a:ext cx="506304" cy="2"/>
          </a:xfrm>
          <a:prstGeom prst="straightConnector1">
            <a:avLst/>
          </a:prstGeom>
          <a:noFill/>
          <a:ln w="9525" cap="flat" cmpd="sng">
            <a:solidFill>
              <a:schemeClr val="dk1"/>
            </a:solidFill>
            <a:prstDash val="solid"/>
            <a:round/>
            <a:headEnd type="none" w="med" len="med"/>
            <a:tailEnd type="diamond" w="med" len="med"/>
          </a:ln>
        </p:spPr>
      </p:cxnSp>
      <p:cxnSp>
        <p:nvCxnSpPr>
          <p:cNvPr id="33" name="Google Shape;1523;p64">
            <a:extLst>
              <a:ext uri="{FF2B5EF4-FFF2-40B4-BE49-F238E27FC236}">
                <a16:creationId xmlns:a16="http://schemas.microsoft.com/office/drawing/2014/main" id="{1477D062-8DE6-2B8F-1A97-026BC434657D}"/>
              </a:ext>
            </a:extLst>
          </p:cNvPr>
          <p:cNvCxnSpPr>
            <a:cxnSpLocks/>
          </p:cNvCxnSpPr>
          <p:nvPr/>
        </p:nvCxnSpPr>
        <p:spPr>
          <a:xfrm flipV="1">
            <a:off x="1484886" y="3431126"/>
            <a:ext cx="506304" cy="8"/>
          </a:xfrm>
          <a:prstGeom prst="straightConnector1">
            <a:avLst/>
          </a:prstGeom>
          <a:noFill/>
          <a:ln w="9525" cap="flat" cmpd="sng">
            <a:solidFill>
              <a:schemeClr val="dk1"/>
            </a:solidFill>
            <a:prstDash val="solid"/>
            <a:round/>
            <a:headEnd type="none" w="med" len="med"/>
            <a:tailEnd type="diamond" w="med" len="med"/>
          </a:ln>
        </p:spPr>
      </p:cxnSp>
      <p:pic>
        <p:nvPicPr>
          <p:cNvPr id="45" name="Graphic 44" descr="Tick with solid fill">
            <a:extLst>
              <a:ext uri="{FF2B5EF4-FFF2-40B4-BE49-F238E27FC236}">
                <a16:creationId xmlns:a16="http://schemas.microsoft.com/office/drawing/2014/main" id="{41A44460-8F82-8F87-E33E-E7BB7372F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599" y="984379"/>
            <a:ext cx="530132" cy="530132"/>
          </a:xfrm>
          <a:prstGeom prst="rect">
            <a:avLst/>
          </a:prstGeom>
        </p:spPr>
      </p:pic>
      <p:cxnSp>
        <p:nvCxnSpPr>
          <p:cNvPr id="36" name="Straight Connector 35">
            <a:extLst>
              <a:ext uri="{FF2B5EF4-FFF2-40B4-BE49-F238E27FC236}">
                <a16:creationId xmlns:a16="http://schemas.microsoft.com/office/drawing/2014/main" id="{9BFB5AA5-8DE5-6666-279F-5FE3D4F2F705}"/>
              </a:ext>
            </a:extLst>
          </p:cNvPr>
          <p:cNvCxnSpPr/>
          <p:nvPr/>
        </p:nvCxnSpPr>
        <p:spPr>
          <a:xfrm flipH="1">
            <a:off x="3508951" y="1023891"/>
            <a:ext cx="44136" cy="2912737"/>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B1AD6B-C7A4-79CA-CFD9-111723AF4BC4}"/>
              </a:ext>
            </a:extLst>
          </p:cNvPr>
          <p:cNvSpPr txBox="1"/>
          <p:nvPr/>
        </p:nvSpPr>
        <p:spPr>
          <a:xfrm>
            <a:off x="3800243" y="1169367"/>
            <a:ext cx="517021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900">
              <a:solidFill>
                <a:srgbClr val="1C232A"/>
              </a:solidFill>
            </a:endParaRPr>
          </a:p>
        </p:txBody>
      </p:sp>
      <p:pic>
        <p:nvPicPr>
          <p:cNvPr id="2" name="Picture 2" descr="Wellmark® - Apps on Google Play">
            <a:extLst>
              <a:ext uri="{FF2B5EF4-FFF2-40B4-BE49-F238E27FC236}">
                <a16:creationId xmlns:a16="http://schemas.microsoft.com/office/drawing/2014/main" id="{A5BEDC2A-2F01-D6FE-1ECB-AAE2B8975A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ick with solid fill">
            <a:extLst>
              <a:ext uri="{FF2B5EF4-FFF2-40B4-BE49-F238E27FC236}">
                <a16:creationId xmlns:a16="http://schemas.microsoft.com/office/drawing/2014/main" id="{0100465A-427D-FBA1-79EB-E1161FB222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666" y="2304024"/>
            <a:ext cx="530132" cy="530132"/>
          </a:xfrm>
          <a:prstGeom prst="rect">
            <a:avLst/>
          </a:prstGeom>
        </p:spPr>
      </p:pic>
      <p:pic>
        <p:nvPicPr>
          <p:cNvPr id="7" name="Graphic 6" descr="Tick with solid fill">
            <a:extLst>
              <a:ext uri="{FF2B5EF4-FFF2-40B4-BE49-F238E27FC236}">
                <a16:creationId xmlns:a16="http://schemas.microsoft.com/office/drawing/2014/main" id="{0ECD25C5-D100-B7A5-A411-CEA3D7EEEC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207" y="3083342"/>
            <a:ext cx="530132" cy="530132"/>
          </a:xfrm>
          <a:prstGeom prst="rect">
            <a:avLst/>
          </a:prstGeom>
        </p:spPr>
      </p:pic>
      <p:sp>
        <p:nvSpPr>
          <p:cNvPr id="8" name="TextBox 7">
            <a:extLst>
              <a:ext uri="{FF2B5EF4-FFF2-40B4-BE49-F238E27FC236}">
                <a16:creationId xmlns:a16="http://schemas.microsoft.com/office/drawing/2014/main" id="{FA0A9E4C-C966-A72D-F297-7BD00E027107}"/>
              </a:ext>
            </a:extLst>
          </p:cNvPr>
          <p:cNvSpPr txBox="1"/>
          <p:nvPr/>
        </p:nvSpPr>
        <p:spPr>
          <a:xfrm>
            <a:off x="3727505" y="2478620"/>
            <a:ext cx="51702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900">
                <a:solidFill>
                  <a:srgbClr val="1C232A"/>
                </a:solidFill>
              </a:rPr>
              <a:t>Median Household Income - From ZIP/county data</a:t>
            </a:r>
            <a:endParaRPr lang="en-US"/>
          </a:p>
          <a:p>
            <a:pPr marL="171450" indent="-171450">
              <a:buChar char="•"/>
            </a:pPr>
            <a:r>
              <a:rPr lang="en-US" sz="900">
                <a:solidFill>
                  <a:srgbClr val="1C232A"/>
                </a:solidFill>
              </a:rPr>
              <a:t>College Education Rate (%) - % with college degree or higher</a:t>
            </a:r>
          </a:p>
          <a:p>
            <a:pPr marL="171450" indent="-171450">
              <a:buChar char="•"/>
            </a:pPr>
            <a:r>
              <a:rPr lang="en-US" sz="900" err="1">
                <a:solidFill>
                  <a:srgbClr val="1C232A"/>
                </a:solidFill>
              </a:rPr>
              <a:t>Disabilty</a:t>
            </a:r>
            <a:r>
              <a:rPr lang="en-US" sz="900">
                <a:solidFill>
                  <a:srgbClr val="1C232A"/>
                </a:solidFill>
              </a:rPr>
              <a:t> Rate (%) - % of population with disability</a:t>
            </a:r>
          </a:p>
          <a:p>
            <a:pPr marL="171450" indent="-171450">
              <a:buChar char="•"/>
            </a:pPr>
            <a:r>
              <a:rPr lang="en-US" sz="900">
                <a:solidFill>
                  <a:srgbClr val="1C232A"/>
                </a:solidFill>
              </a:rPr>
              <a:t>Uninsured Rate (%) - % without health coverage</a:t>
            </a:r>
            <a:endParaRPr lang="en-US"/>
          </a:p>
        </p:txBody>
      </p:sp>
      <p:sp>
        <p:nvSpPr>
          <p:cNvPr id="34" name="TextBox 33">
            <a:extLst>
              <a:ext uri="{FF2B5EF4-FFF2-40B4-BE49-F238E27FC236}">
                <a16:creationId xmlns:a16="http://schemas.microsoft.com/office/drawing/2014/main" id="{9BCA75E3-E1D2-B107-6EA0-DEA29D68DB40}"/>
              </a:ext>
            </a:extLst>
          </p:cNvPr>
          <p:cNvSpPr txBox="1"/>
          <p:nvPr/>
        </p:nvSpPr>
        <p:spPr>
          <a:xfrm>
            <a:off x="3800241" y="1132997"/>
            <a:ext cx="517021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900">
                <a:solidFill>
                  <a:srgbClr val="1C232A"/>
                </a:solidFill>
              </a:rPr>
              <a:t>Dual Eligible Count - Total number of dual-eligible members</a:t>
            </a:r>
            <a:endParaRPr lang="en-US"/>
          </a:p>
          <a:p>
            <a:pPr marL="171450" indent="-171450">
              <a:buChar char="•"/>
            </a:pPr>
            <a:r>
              <a:rPr lang="en-US" sz="900">
                <a:solidFill>
                  <a:srgbClr val="1C232A"/>
                </a:solidFill>
              </a:rPr>
              <a:t>Dual Eligible Rate (%) - Duals / Total Medicare Beneficiaries</a:t>
            </a:r>
          </a:p>
          <a:p>
            <a:pPr marL="171450" indent="-171450">
              <a:buChar char="•"/>
            </a:pPr>
            <a:r>
              <a:rPr lang="en-US" sz="900">
                <a:solidFill>
                  <a:srgbClr val="1C232A"/>
                </a:solidFill>
              </a:rPr>
              <a:t>Yearly % Increase of Dual </a:t>
            </a:r>
            <a:r>
              <a:rPr lang="en-US" sz="900" err="1">
                <a:solidFill>
                  <a:srgbClr val="1C232A"/>
                </a:solidFill>
              </a:rPr>
              <a:t>Enrolles</a:t>
            </a:r>
            <a:r>
              <a:rPr lang="en-US" sz="900">
                <a:solidFill>
                  <a:srgbClr val="1C232A"/>
                </a:solidFill>
              </a:rPr>
              <a:t> by level (</a:t>
            </a:r>
            <a:r>
              <a:rPr lang="en-US" sz="900" err="1">
                <a:solidFill>
                  <a:srgbClr val="1C232A"/>
                </a:solidFill>
              </a:rPr>
              <a:t>zipcode</a:t>
            </a:r>
            <a:r>
              <a:rPr lang="en-US" sz="900">
                <a:solidFill>
                  <a:srgbClr val="1C232A"/>
                </a:solidFill>
              </a:rPr>
              <a:t>, city, county)</a:t>
            </a:r>
          </a:p>
        </p:txBody>
      </p:sp>
      <p:sp>
        <p:nvSpPr>
          <p:cNvPr id="35" name="TextBox 34">
            <a:extLst>
              <a:ext uri="{FF2B5EF4-FFF2-40B4-BE49-F238E27FC236}">
                <a16:creationId xmlns:a16="http://schemas.microsoft.com/office/drawing/2014/main" id="{4C01CE05-60A8-84F6-C754-CC7F436A9447}"/>
              </a:ext>
            </a:extLst>
          </p:cNvPr>
          <p:cNvSpPr txBox="1"/>
          <p:nvPr/>
        </p:nvSpPr>
        <p:spPr>
          <a:xfrm>
            <a:off x="3800242" y="3320284"/>
            <a:ext cx="517021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900">
                <a:solidFill>
                  <a:srgbClr val="1C232A"/>
                </a:solidFill>
              </a:rPr>
              <a:t>Cluster Assignment - 0–3 based on model</a:t>
            </a:r>
            <a:endParaRPr lang="en-US"/>
          </a:p>
          <a:p>
            <a:pPr marL="171450" indent="-171450">
              <a:buChar char="•"/>
            </a:pPr>
            <a:r>
              <a:rPr lang="en-US" sz="900">
                <a:solidFill>
                  <a:srgbClr val="1C232A"/>
                </a:solidFill>
              </a:rPr>
              <a:t>Urban/Rural Flag - Urban vs. rural indicator</a:t>
            </a:r>
          </a:p>
          <a:p>
            <a:endParaRPr lang="en-US" sz="900">
              <a:solidFill>
                <a:srgbClr val="1C232A"/>
              </a:solidFill>
            </a:endParaRPr>
          </a:p>
        </p:txBody>
      </p:sp>
      <p:sp>
        <p:nvSpPr>
          <p:cNvPr id="42" name="Google Shape;1505;p64">
            <a:extLst>
              <a:ext uri="{FF2B5EF4-FFF2-40B4-BE49-F238E27FC236}">
                <a16:creationId xmlns:a16="http://schemas.microsoft.com/office/drawing/2014/main" id="{2657710E-F068-F564-25BE-36EAEEE776AE}"/>
              </a:ext>
            </a:extLst>
          </p:cNvPr>
          <p:cNvSpPr txBox="1"/>
          <p:nvPr/>
        </p:nvSpPr>
        <p:spPr>
          <a:xfrm>
            <a:off x="1991014" y="1590029"/>
            <a:ext cx="1552574" cy="784009"/>
          </a:xfrm>
          <a:prstGeom prst="rect">
            <a:avLst/>
          </a:prstGeom>
          <a:noFill/>
          <a:ln>
            <a:noFill/>
          </a:ln>
        </p:spPr>
        <p:txBody>
          <a:bodyPr spcFirstLastPara="1" wrap="square" lIns="91425" tIns="91425" rIns="91425" bIns="91425" anchor="ctr" anchorCtr="0">
            <a:noAutofit/>
          </a:bodyPr>
          <a:lstStyle/>
          <a:p>
            <a:r>
              <a:rPr lang="en-US" sz="1200">
                <a:solidFill>
                  <a:schemeClr val="dk1"/>
                </a:solidFill>
                <a:latin typeface="Poppins ExtraBold"/>
                <a:ea typeface="Poppins ExtraBold"/>
                <a:cs typeface="Poppins ExtraBold"/>
                <a:sym typeface="Poppins ExtraBold"/>
              </a:rPr>
              <a:t>Health Access</a:t>
            </a:r>
            <a:endParaRPr lang="en-US" sz="1200">
              <a:solidFill>
                <a:schemeClr val="dk1"/>
              </a:solidFill>
              <a:latin typeface="Poppins ExtraBold"/>
              <a:ea typeface="Poppins ExtraBold"/>
              <a:cs typeface="Poppins ExtraBold"/>
            </a:endParaRPr>
          </a:p>
        </p:txBody>
      </p:sp>
      <p:sp>
        <p:nvSpPr>
          <p:cNvPr id="43" name="Google Shape;1508;p64">
            <a:extLst>
              <a:ext uri="{FF2B5EF4-FFF2-40B4-BE49-F238E27FC236}">
                <a16:creationId xmlns:a16="http://schemas.microsoft.com/office/drawing/2014/main" id="{CA2B9CA4-8218-EDCA-E796-D79548A8F47A}"/>
              </a:ext>
            </a:extLst>
          </p:cNvPr>
          <p:cNvSpPr/>
          <p:nvPr/>
        </p:nvSpPr>
        <p:spPr>
          <a:xfrm>
            <a:off x="886713" y="1589432"/>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513;p64">
            <a:extLst>
              <a:ext uri="{FF2B5EF4-FFF2-40B4-BE49-F238E27FC236}">
                <a16:creationId xmlns:a16="http://schemas.microsoft.com/office/drawing/2014/main" id="{59F42D08-36B7-E6C3-680D-7EA3278F2C48}"/>
              </a:ext>
            </a:extLst>
          </p:cNvPr>
          <p:cNvGrpSpPr/>
          <p:nvPr/>
        </p:nvGrpSpPr>
        <p:grpSpPr>
          <a:xfrm>
            <a:off x="1000438" y="1703293"/>
            <a:ext cx="339550" cy="339275"/>
            <a:chOff x="5543825" y="1573475"/>
            <a:chExt cx="339550" cy="339275"/>
          </a:xfrm>
        </p:grpSpPr>
        <p:sp>
          <p:nvSpPr>
            <p:cNvPr id="46" name="Google Shape;1514;p64">
              <a:extLst>
                <a:ext uri="{FF2B5EF4-FFF2-40B4-BE49-F238E27FC236}">
                  <a16:creationId xmlns:a16="http://schemas.microsoft.com/office/drawing/2014/main" id="{3A35DEDD-7189-E85D-128F-337BC403D012}"/>
                </a:ext>
              </a:extLst>
            </p:cNvPr>
            <p:cNvSpPr/>
            <p:nvPr/>
          </p:nvSpPr>
          <p:spPr>
            <a:xfrm>
              <a:off x="5543825" y="1573475"/>
              <a:ext cx="339550" cy="339275"/>
            </a:xfrm>
            <a:custGeom>
              <a:avLst/>
              <a:gdLst/>
              <a:ahLst/>
              <a:cxnLst/>
              <a:rect l="l" t="t" r="r" b="b"/>
              <a:pathLst>
                <a:path w="13582" h="13571" extrusionOk="0">
                  <a:moveTo>
                    <a:pt x="12781" y="541"/>
                  </a:moveTo>
                  <a:cubicBezTo>
                    <a:pt x="12934" y="541"/>
                    <a:pt x="13057" y="651"/>
                    <a:pt x="13057" y="803"/>
                  </a:cubicBezTo>
                  <a:lnTo>
                    <a:pt x="13057" y="1882"/>
                  </a:lnTo>
                  <a:cubicBezTo>
                    <a:pt x="13057" y="2035"/>
                    <a:pt x="12934" y="2144"/>
                    <a:pt x="12781" y="2144"/>
                  </a:cubicBezTo>
                  <a:lnTo>
                    <a:pt x="7413" y="2144"/>
                  </a:lnTo>
                  <a:cubicBezTo>
                    <a:pt x="7261" y="2144"/>
                    <a:pt x="7138" y="2035"/>
                    <a:pt x="7138" y="1882"/>
                  </a:cubicBezTo>
                  <a:lnTo>
                    <a:pt x="7138" y="803"/>
                  </a:lnTo>
                  <a:cubicBezTo>
                    <a:pt x="7138" y="651"/>
                    <a:pt x="7261" y="541"/>
                    <a:pt x="7413" y="541"/>
                  </a:cubicBezTo>
                  <a:close/>
                  <a:moveTo>
                    <a:pt x="12781" y="2682"/>
                  </a:moveTo>
                  <a:cubicBezTo>
                    <a:pt x="12934" y="2682"/>
                    <a:pt x="13057" y="2795"/>
                    <a:pt x="13057" y="2948"/>
                  </a:cubicBezTo>
                  <a:lnTo>
                    <a:pt x="13057" y="4027"/>
                  </a:lnTo>
                  <a:cubicBezTo>
                    <a:pt x="13057" y="4176"/>
                    <a:pt x="12934" y="4289"/>
                    <a:pt x="12781" y="4289"/>
                  </a:cubicBezTo>
                  <a:lnTo>
                    <a:pt x="7413" y="4289"/>
                  </a:lnTo>
                  <a:cubicBezTo>
                    <a:pt x="7261" y="4289"/>
                    <a:pt x="7138" y="4176"/>
                    <a:pt x="7138" y="4027"/>
                  </a:cubicBezTo>
                  <a:lnTo>
                    <a:pt x="7138" y="2948"/>
                  </a:lnTo>
                  <a:cubicBezTo>
                    <a:pt x="7138" y="2795"/>
                    <a:pt x="7261" y="2682"/>
                    <a:pt x="7413" y="2682"/>
                  </a:cubicBezTo>
                  <a:close/>
                  <a:moveTo>
                    <a:pt x="12781" y="4827"/>
                  </a:moveTo>
                  <a:cubicBezTo>
                    <a:pt x="12934" y="4827"/>
                    <a:pt x="13057" y="4953"/>
                    <a:pt x="13057" y="5089"/>
                  </a:cubicBezTo>
                  <a:lnTo>
                    <a:pt x="13057" y="6168"/>
                  </a:lnTo>
                  <a:cubicBezTo>
                    <a:pt x="13057" y="6320"/>
                    <a:pt x="12934" y="6447"/>
                    <a:pt x="12781" y="6447"/>
                  </a:cubicBezTo>
                  <a:lnTo>
                    <a:pt x="7413" y="6447"/>
                  </a:lnTo>
                  <a:cubicBezTo>
                    <a:pt x="7261" y="6447"/>
                    <a:pt x="7138" y="6320"/>
                    <a:pt x="7138" y="6168"/>
                  </a:cubicBezTo>
                  <a:lnTo>
                    <a:pt x="7138" y="5089"/>
                  </a:lnTo>
                  <a:cubicBezTo>
                    <a:pt x="7138" y="4953"/>
                    <a:pt x="7261" y="4827"/>
                    <a:pt x="7413" y="4827"/>
                  </a:cubicBezTo>
                  <a:close/>
                  <a:moveTo>
                    <a:pt x="6667" y="4302"/>
                  </a:moveTo>
                  <a:cubicBezTo>
                    <a:pt x="6693" y="4398"/>
                    <a:pt x="6750" y="4481"/>
                    <a:pt x="6819" y="4564"/>
                  </a:cubicBezTo>
                  <a:cubicBezTo>
                    <a:pt x="6693" y="4704"/>
                    <a:pt x="6610" y="4896"/>
                    <a:pt x="6610" y="5089"/>
                  </a:cubicBezTo>
                  <a:lnTo>
                    <a:pt x="6610" y="6168"/>
                  </a:lnTo>
                  <a:cubicBezTo>
                    <a:pt x="6610" y="6613"/>
                    <a:pt x="6972" y="6971"/>
                    <a:pt x="7413" y="6971"/>
                  </a:cubicBezTo>
                  <a:lnTo>
                    <a:pt x="9282" y="6971"/>
                  </a:lnTo>
                  <a:cubicBezTo>
                    <a:pt x="9075" y="8407"/>
                    <a:pt x="7974" y="9105"/>
                    <a:pt x="6878" y="9105"/>
                  </a:cubicBezTo>
                  <a:cubicBezTo>
                    <a:pt x="5692" y="9105"/>
                    <a:pt x="4512" y="8290"/>
                    <a:pt x="4469" y="6709"/>
                  </a:cubicBezTo>
                  <a:cubicBezTo>
                    <a:pt x="4469" y="5451"/>
                    <a:pt x="5435" y="4412"/>
                    <a:pt x="6667" y="4302"/>
                  </a:cubicBezTo>
                  <a:close/>
                  <a:moveTo>
                    <a:pt x="3832" y="9321"/>
                  </a:moveTo>
                  <a:cubicBezTo>
                    <a:pt x="3971" y="9474"/>
                    <a:pt x="4107" y="9613"/>
                    <a:pt x="4260" y="9736"/>
                  </a:cubicBezTo>
                  <a:lnTo>
                    <a:pt x="3888" y="10138"/>
                  </a:lnTo>
                  <a:lnTo>
                    <a:pt x="3430" y="9696"/>
                  </a:lnTo>
                  <a:lnTo>
                    <a:pt x="3832" y="9321"/>
                  </a:lnTo>
                  <a:close/>
                  <a:moveTo>
                    <a:pt x="6610" y="3223"/>
                  </a:moveTo>
                  <a:lnTo>
                    <a:pt x="6610" y="3778"/>
                  </a:lnTo>
                  <a:cubicBezTo>
                    <a:pt x="5133" y="3874"/>
                    <a:pt x="3901" y="5215"/>
                    <a:pt x="3928" y="6709"/>
                  </a:cubicBezTo>
                  <a:cubicBezTo>
                    <a:pt x="3928" y="8326"/>
                    <a:pt x="5256" y="9653"/>
                    <a:pt x="6876" y="9653"/>
                  </a:cubicBezTo>
                  <a:cubicBezTo>
                    <a:pt x="6893" y="9654"/>
                    <a:pt x="6911" y="9654"/>
                    <a:pt x="6929" y="9654"/>
                  </a:cubicBezTo>
                  <a:cubicBezTo>
                    <a:pt x="8401" y="9654"/>
                    <a:pt x="9712" y="8434"/>
                    <a:pt x="9807" y="6971"/>
                  </a:cubicBezTo>
                  <a:lnTo>
                    <a:pt x="10361" y="6971"/>
                  </a:lnTo>
                  <a:cubicBezTo>
                    <a:pt x="10222" y="8770"/>
                    <a:pt x="8701" y="10194"/>
                    <a:pt x="6876" y="10194"/>
                  </a:cubicBezTo>
                  <a:cubicBezTo>
                    <a:pt x="2408" y="10042"/>
                    <a:pt x="2198" y="3721"/>
                    <a:pt x="6610" y="3223"/>
                  </a:cubicBezTo>
                  <a:close/>
                  <a:moveTo>
                    <a:pt x="3058" y="10055"/>
                  </a:moveTo>
                  <a:lnTo>
                    <a:pt x="3526" y="10526"/>
                  </a:lnTo>
                  <a:lnTo>
                    <a:pt x="1285" y="12907"/>
                  </a:lnTo>
                  <a:cubicBezTo>
                    <a:pt x="1211" y="12987"/>
                    <a:pt x="1101" y="13025"/>
                    <a:pt x="991" y="13025"/>
                  </a:cubicBezTo>
                  <a:cubicBezTo>
                    <a:pt x="874" y="13025"/>
                    <a:pt x="756" y="12983"/>
                    <a:pt x="678" y="12907"/>
                  </a:cubicBezTo>
                  <a:cubicBezTo>
                    <a:pt x="512" y="12741"/>
                    <a:pt x="499" y="12448"/>
                    <a:pt x="678" y="12282"/>
                  </a:cubicBezTo>
                  <a:lnTo>
                    <a:pt x="3058" y="10055"/>
                  </a:lnTo>
                  <a:close/>
                  <a:moveTo>
                    <a:pt x="7413" y="0"/>
                  </a:moveTo>
                  <a:cubicBezTo>
                    <a:pt x="6972" y="0"/>
                    <a:pt x="6610" y="359"/>
                    <a:pt x="6610" y="803"/>
                  </a:cubicBezTo>
                  <a:lnTo>
                    <a:pt x="6610" y="1882"/>
                  </a:lnTo>
                  <a:cubicBezTo>
                    <a:pt x="6610" y="2088"/>
                    <a:pt x="6693" y="2267"/>
                    <a:pt x="6819" y="2407"/>
                  </a:cubicBezTo>
                  <a:cubicBezTo>
                    <a:pt x="6750" y="2490"/>
                    <a:pt x="6693" y="2586"/>
                    <a:pt x="6653" y="2699"/>
                  </a:cubicBezTo>
                  <a:cubicBezTo>
                    <a:pt x="3583" y="2835"/>
                    <a:pt x="1827" y="6364"/>
                    <a:pt x="3513" y="8906"/>
                  </a:cubicBezTo>
                  <a:lnTo>
                    <a:pt x="303" y="11911"/>
                  </a:lnTo>
                  <a:cubicBezTo>
                    <a:pt x="124" y="12090"/>
                    <a:pt x="14" y="12326"/>
                    <a:pt x="14" y="12575"/>
                  </a:cubicBezTo>
                  <a:cubicBezTo>
                    <a:pt x="1" y="13105"/>
                    <a:pt x="456" y="13571"/>
                    <a:pt x="988" y="13571"/>
                  </a:cubicBezTo>
                  <a:cubicBezTo>
                    <a:pt x="995" y="13571"/>
                    <a:pt x="1003" y="13571"/>
                    <a:pt x="1010" y="13570"/>
                  </a:cubicBezTo>
                  <a:cubicBezTo>
                    <a:pt x="1259" y="13570"/>
                    <a:pt x="1495" y="13458"/>
                    <a:pt x="1674" y="13278"/>
                  </a:cubicBezTo>
                  <a:lnTo>
                    <a:pt x="4688" y="10068"/>
                  </a:lnTo>
                  <a:cubicBezTo>
                    <a:pt x="5365" y="10522"/>
                    <a:pt x="6113" y="10728"/>
                    <a:pt x="6848" y="10728"/>
                  </a:cubicBezTo>
                  <a:cubicBezTo>
                    <a:pt x="8852" y="10728"/>
                    <a:pt x="10764" y="9198"/>
                    <a:pt x="10886" y="6971"/>
                  </a:cubicBezTo>
                  <a:lnTo>
                    <a:pt x="12781" y="6971"/>
                  </a:lnTo>
                  <a:cubicBezTo>
                    <a:pt x="13223" y="6971"/>
                    <a:pt x="13581" y="6613"/>
                    <a:pt x="13581" y="6168"/>
                  </a:cubicBezTo>
                  <a:lnTo>
                    <a:pt x="13581" y="5089"/>
                  </a:lnTo>
                  <a:cubicBezTo>
                    <a:pt x="13581" y="4883"/>
                    <a:pt x="13498" y="4704"/>
                    <a:pt x="13375" y="4564"/>
                  </a:cubicBezTo>
                  <a:cubicBezTo>
                    <a:pt x="13498" y="4412"/>
                    <a:pt x="13581" y="4232"/>
                    <a:pt x="13581" y="4027"/>
                  </a:cubicBezTo>
                  <a:lnTo>
                    <a:pt x="13581" y="2948"/>
                  </a:lnTo>
                  <a:cubicBezTo>
                    <a:pt x="13581" y="2739"/>
                    <a:pt x="13498" y="2559"/>
                    <a:pt x="13375" y="2407"/>
                  </a:cubicBezTo>
                  <a:cubicBezTo>
                    <a:pt x="13498" y="2267"/>
                    <a:pt x="13581" y="2088"/>
                    <a:pt x="13581" y="1882"/>
                  </a:cubicBezTo>
                  <a:lnTo>
                    <a:pt x="13581" y="803"/>
                  </a:lnTo>
                  <a:cubicBezTo>
                    <a:pt x="13581" y="359"/>
                    <a:pt x="13223" y="0"/>
                    <a:pt x="1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15;p64">
              <a:extLst>
                <a:ext uri="{FF2B5EF4-FFF2-40B4-BE49-F238E27FC236}">
                  <a16:creationId xmlns:a16="http://schemas.microsoft.com/office/drawing/2014/main" id="{5B3EBE3A-05B5-21D5-8CB3-589FEE1810E8}"/>
                </a:ext>
              </a:extLst>
            </p:cNvPr>
            <p:cNvSpPr/>
            <p:nvPr/>
          </p:nvSpPr>
          <p:spPr>
            <a:xfrm>
              <a:off x="5768900" y="1600100"/>
              <a:ext cx="52975" cy="13150"/>
            </a:xfrm>
            <a:custGeom>
              <a:avLst/>
              <a:gdLst/>
              <a:ahLst/>
              <a:cxnLst/>
              <a:rect l="l" t="t" r="r" b="b"/>
              <a:pathLst>
                <a:path w="2119" h="526" extrusionOk="0">
                  <a:moveTo>
                    <a:pt x="362" y="1"/>
                  </a:moveTo>
                  <a:cubicBezTo>
                    <a:pt x="1" y="14"/>
                    <a:pt x="1" y="512"/>
                    <a:pt x="362" y="525"/>
                  </a:cubicBezTo>
                  <a:lnTo>
                    <a:pt x="1826" y="525"/>
                  </a:lnTo>
                  <a:cubicBezTo>
                    <a:pt x="1992" y="525"/>
                    <a:pt x="2118" y="389"/>
                    <a:pt x="2089" y="223"/>
                  </a:cubicBezTo>
                  <a:cubicBezTo>
                    <a:pt x="2075" y="97"/>
                    <a:pt x="1952"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16;p64">
              <a:extLst>
                <a:ext uri="{FF2B5EF4-FFF2-40B4-BE49-F238E27FC236}">
                  <a16:creationId xmlns:a16="http://schemas.microsoft.com/office/drawing/2014/main" id="{F554C67F-C554-EB08-385E-32FF24080B6A}"/>
                </a:ext>
              </a:extLst>
            </p:cNvPr>
            <p:cNvSpPr/>
            <p:nvPr/>
          </p:nvSpPr>
          <p:spPr>
            <a:xfrm>
              <a:off x="5739525" y="1600100"/>
              <a:ext cx="13125" cy="13300"/>
            </a:xfrm>
            <a:custGeom>
              <a:avLst/>
              <a:gdLst/>
              <a:ahLst/>
              <a:cxnLst/>
              <a:rect l="l" t="t" r="r" b="b"/>
              <a:pathLst>
                <a:path w="525" h="532" extrusionOk="0">
                  <a:moveTo>
                    <a:pt x="263" y="1"/>
                  </a:moveTo>
                  <a:cubicBezTo>
                    <a:pt x="110" y="1"/>
                    <a:pt x="0" y="123"/>
                    <a:pt x="0" y="263"/>
                  </a:cubicBezTo>
                  <a:cubicBezTo>
                    <a:pt x="0" y="442"/>
                    <a:pt x="128" y="532"/>
                    <a:pt x="258" y="532"/>
                  </a:cubicBezTo>
                  <a:cubicBezTo>
                    <a:pt x="387" y="532"/>
                    <a:pt x="518" y="442"/>
                    <a:pt x="525" y="263"/>
                  </a:cubicBezTo>
                  <a:cubicBezTo>
                    <a:pt x="525" y="123"/>
                    <a:pt x="402"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7;p64">
              <a:extLst>
                <a:ext uri="{FF2B5EF4-FFF2-40B4-BE49-F238E27FC236}">
                  <a16:creationId xmlns:a16="http://schemas.microsoft.com/office/drawing/2014/main" id="{B99164D3-9E0E-8546-C1EA-3095C4F2E493}"/>
                </a:ext>
              </a:extLst>
            </p:cNvPr>
            <p:cNvSpPr/>
            <p:nvPr/>
          </p:nvSpPr>
          <p:spPr>
            <a:xfrm>
              <a:off x="5768900" y="1707325"/>
              <a:ext cx="52975" cy="13125"/>
            </a:xfrm>
            <a:custGeom>
              <a:avLst/>
              <a:gdLst/>
              <a:ahLst/>
              <a:cxnLst/>
              <a:rect l="l" t="t" r="r" b="b"/>
              <a:pathLst>
                <a:path w="2119" h="525" extrusionOk="0">
                  <a:moveTo>
                    <a:pt x="362" y="0"/>
                  </a:moveTo>
                  <a:cubicBezTo>
                    <a:pt x="1" y="14"/>
                    <a:pt x="1" y="512"/>
                    <a:pt x="362" y="525"/>
                  </a:cubicBezTo>
                  <a:lnTo>
                    <a:pt x="1826" y="525"/>
                  </a:lnTo>
                  <a:cubicBezTo>
                    <a:pt x="1992" y="525"/>
                    <a:pt x="2118" y="386"/>
                    <a:pt x="2089" y="220"/>
                  </a:cubicBezTo>
                  <a:cubicBezTo>
                    <a:pt x="2075" y="97"/>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8;p64">
              <a:extLst>
                <a:ext uri="{FF2B5EF4-FFF2-40B4-BE49-F238E27FC236}">
                  <a16:creationId xmlns:a16="http://schemas.microsoft.com/office/drawing/2014/main" id="{21E3CE6D-9D47-460C-44C9-819CBFAC6119}"/>
                </a:ext>
              </a:extLst>
            </p:cNvPr>
            <p:cNvSpPr/>
            <p:nvPr/>
          </p:nvSpPr>
          <p:spPr>
            <a:xfrm>
              <a:off x="5739525" y="1707325"/>
              <a:ext cx="13125" cy="13375"/>
            </a:xfrm>
            <a:custGeom>
              <a:avLst/>
              <a:gdLst/>
              <a:ahLst/>
              <a:cxnLst/>
              <a:rect l="l" t="t" r="r" b="b"/>
              <a:pathLst>
                <a:path w="525" h="535" extrusionOk="0">
                  <a:moveTo>
                    <a:pt x="263" y="0"/>
                  </a:moveTo>
                  <a:cubicBezTo>
                    <a:pt x="110" y="0"/>
                    <a:pt x="0" y="123"/>
                    <a:pt x="0" y="276"/>
                  </a:cubicBezTo>
                  <a:cubicBezTo>
                    <a:pt x="0" y="449"/>
                    <a:pt x="128" y="535"/>
                    <a:pt x="258" y="535"/>
                  </a:cubicBezTo>
                  <a:cubicBezTo>
                    <a:pt x="387" y="535"/>
                    <a:pt x="518" y="449"/>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9;p64">
              <a:extLst>
                <a:ext uri="{FF2B5EF4-FFF2-40B4-BE49-F238E27FC236}">
                  <a16:creationId xmlns:a16="http://schemas.microsoft.com/office/drawing/2014/main" id="{54A25DC3-3FE2-54F5-F21A-DF2300557EF2}"/>
                </a:ext>
              </a:extLst>
            </p:cNvPr>
            <p:cNvSpPr/>
            <p:nvPr/>
          </p:nvSpPr>
          <p:spPr>
            <a:xfrm>
              <a:off x="5768900" y="1653725"/>
              <a:ext cx="52975" cy="13125"/>
            </a:xfrm>
            <a:custGeom>
              <a:avLst/>
              <a:gdLst/>
              <a:ahLst/>
              <a:cxnLst/>
              <a:rect l="l" t="t" r="r" b="b"/>
              <a:pathLst>
                <a:path w="2119" h="525" extrusionOk="0">
                  <a:moveTo>
                    <a:pt x="362" y="0"/>
                  </a:moveTo>
                  <a:cubicBezTo>
                    <a:pt x="1" y="13"/>
                    <a:pt x="1" y="511"/>
                    <a:pt x="362" y="525"/>
                  </a:cubicBezTo>
                  <a:lnTo>
                    <a:pt x="1826" y="525"/>
                  </a:lnTo>
                  <a:cubicBezTo>
                    <a:pt x="1992" y="525"/>
                    <a:pt x="2118" y="385"/>
                    <a:pt x="2089" y="219"/>
                  </a:cubicBezTo>
                  <a:cubicBezTo>
                    <a:pt x="2075" y="96"/>
                    <a:pt x="1952"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0;p64">
              <a:extLst>
                <a:ext uri="{FF2B5EF4-FFF2-40B4-BE49-F238E27FC236}">
                  <a16:creationId xmlns:a16="http://schemas.microsoft.com/office/drawing/2014/main" id="{A45D5478-A836-937A-1E89-9FAB05C811BE}"/>
                </a:ext>
              </a:extLst>
            </p:cNvPr>
            <p:cNvSpPr/>
            <p:nvPr/>
          </p:nvSpPr>
          <p:spPr>
            <a:xfrm>
              <a:off x="5739525" y="1653725"/>
              <a:ext cx="13125" cy="13375"/>
            </a:xfrm>
            <a:custGeom>
              <a:avLst/>
              <a:gdLst/>
              <a:ahLst/>
              <a:cxnLst/>
              <a:rect l="l" t="t" r="r" b="b"/>
              <a:pathLst>
                <a:path w="525" h="535" extrusionOk="0">
                  <a:moveTo>
                    <a:pt x="263" y="0"/>
                  </a:moveTo>
                  <a:cubicBezTo>
                    <a:pt x="110" y="0"/>
                    <a:pt x="0" y="123"/>
                    <a:pt x="0" y="276"/>
                  </a:cubicBezTo>
                  <a:cubicBezTo>
                    <a:pt x="0" y="448"/>
                    <a:pt x="128" y="534"/>
                    <a:pt x="258" y="534"/>
                  </a:cubicBezTo>
                  <a:cubicBezTo>
                    <a:pt x="387" y="534"/>
                    <a:pt x="518" y="448"/>
                    <a:pt x="525" y="276"/>
                  </a:cubicBezTo>
                  <a:cubicBezTo>
                    <a:pt x="525" y="123"/>
                    <a:pt x="402"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 name="Google Shape;1522;p64">
            <a:extLst>
              <a:ext uri="{FF2B5EF4-FFF2-40B4-BE49-F238E27FC236}">
                <a16:creationId xmlns:a16="http://schemas.microsoft.com/office/drawing/2014/main" id="{EB585BD2-0BCB-DC14-C5BE-884AC9DC3F63}"/>
              </a:ext>
            </a:extLst>
          </p:cNvPr>
          <p:cNvCxnSpPr>
            <a:cxnSpLocks/>
          </p:cNvCxnSpPr>
          <p:nvPr/>
        </p:nvCxnSpPr>
        <p:spPr>
          <a:xfrm flipV="1">
            <a:off x="1453713" y="1872932"/>
            <a:ext cx="506304" cy="2"/>
          </a:xfrm>
          <a:prstGeom prst="straightConnector1">
            <a:avLst/>
          </a:prstGeom>
          <a:noFill/>
          <a:ln w="9525" cap="flat" cmpd="sng">
            <a:solidFill>
              <a:schemeClr val="dk1"/>
            </a:solidFill>
            <a:prstDash val="solid"/>
            <a:round/>
            <a:headEnd type="none" w="med" len="med"/>
            <a:tailEnd type="diamond" w="med" len="med"/>
          </a:ln>
        </p:spPr>
      </p:cxnSp>
      <p:pic>
        <p:nvPicPr>
          <p:cNvPr id="57" name="Graphic 56" descr="Tick with solid fill">
            <a:extLst>
              <a:ext uri="{FF2B5EF4-FFF2-40B4-BE49-F238E27FC236}">
                <a16:creationId xmlns:a16="http://schemas.microsoft.com/office/drawing/2014/main" id="{4BBBCD75-237A-36CC-4657-C7314EB785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61" y="1509119"/>
            <a:ext cx="530132" cy="530132"/>
          </a:xfrm>
          <a:prstGeom prst="rect">
            <a:avLst/>
          </a:prstGeom>
        </p:spPr>
      </p:pic>
      <p:sp>
        <p:nvSpPr>
          <p:cNvPr id="58" name="TextBox 57">
            <a:extLst>
              <a:ext uri="{FF2B5EF4-FFF2-40B4-BE49-F238E27FC236}">
                <a16:creationId xmlns:a16="http://schemas.microsoft.com/office/drawing/2014/main" id="{0546F476-C667-4AC2-5717-6EBD82F8B021}"/>
              </a:ext>
            </a:extLst>
          </p:cNvPr>
          <p:cNvSpPr txBox="1"/>
          <p:nvPr/>
        </p:nvSpPr>
        <p:spPr>
          <a:xfrm>
            <a:off x="3800240" y="1839578"/>
            <a:ext cx="51702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900">
                <a:solidFill>
                  <a:srgbClr val="1C232A"/>
                </a:solidFill>
              </a:rPr>
              <a:t>Doctor-to-population ratio - Identify workforce shortages</a:t>
            </a:r>
            <a:endParaRPr lang="en-US"/>
          </a:p>
          <a:p>
            <a:pPr marL="171450" indent="-171450">
              <a:buChar char="•"/>
            </a:pPr>
            <a:r>
              <a:rPr lang="en-US" sz="900">
                <a:solidFill>
                  <a:srgbClr val="1C232A"/>
                </a:solidFill>
              </a:rPr>
              <a:t>Hospital proximity / count per county - Access to care infrastructure</a:t>
            </a:r>
          </a:p>
        </p:txBody>
      </p:sp>
      <p:grpSp>
        <p:nvGrpSpPr>
          <p:cNvPr id="1058" name="Group 1057">
            <a:extLst>
              <a:ext uri="{FF2B5EF4-FFF2-40B4-BE49-F238E27FC236}">
                <a16:creationId xmlns:a16="http://schemas.microsoft.com/office/drawing/2014/main" id="{5DC76581-0ECF-98F6-89A8-073FCBF3CC10}"/>
              </a:ext>
            </a:extLst>
          </p:cNvPr>
          <p:cNvGrpSpPr/>
          <p:nvPr/>
        </p:nvGrpSpPr>
        <p:grpSpPr>
          <a:xfrm>
            <a:off x="1118261" y="4662231"/>
            <a:ext cx="7656421" cy="328790"/>
            <a:chOff x="1118261" y="4662231"/>
            <a:chExt cx="7656421" cy="328790"/>
          </a:xfrm>
        </p:grpSpPr>
        <p:grpSp>
          <p:nvGrpSpPr>
            <p:cNvPr id="60" name="Group 59">
              <a:extLst>
                <a:ext uri="{FF2B5EF4-FFF2-40B4-BE49-F238E27FC236}">
                  <a16:creationId xmlns:a16="http://schemas.microsoft.com/office/drawing/2014/main" id="{1F22C726-D6EA-2901-BE2A-EC067F9910D7}"/>
                </a:ext>
              </a:extLst>
            </p:cNvPr>
            <p:cNvGrpSpPr/>
            <p:nvPr/>
          </p:nvGrpSpPr>
          <p:grpSpPr>
            <a:xfrm>
              <a:off x="1118261" y="4662262"/>
              <a:ext cx="1080001" cy="319498"/>
              <a:chOff x="447867" y="6400802"/>
              <a:chExt cx="1080001" cy="359954"/>
            </a:xfrm>
          </p:grpSpPr>
          <p:sp>
            <p:nvSpPr>
              <p:cNvPr id="1056" name="Rectangle 1055">
                <a:extLst>
                  <a:ext uri="{FF2B5EF4-FFF2-40B4-BE49-F238E27FC236}">
                    <a16:creationId xmlns:a16="http://schemas.microsoft.com/office/drawing/2014/main" id="{5C802202-6471-DEA0-2E93-14A75C2E4A63}"/>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57" name="Straight Connector 1056">
                <a:extLst>
                  <a:ext uri="{FF2B5EF4-FFF2-40B4-BE49-F238E27FC236}">
                    <a16:creationId xmlns:a16="http://schemas.microsoft.com/office/drawing/2014/main" id="{A5CBC8FE-085C-F184-607B-6B04F76F5E7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F7157B44-0A9C-7CF7-6D24-4C8133B9680B}"/>
                </a:ext>
              </a:extLst>
            </p:cNvPr>
            <p:cNvGrpSpPr/>
            <p:nvPr/>
          </p:nvGrpSpPr>
          <p:grpSpPr>
            <a:xfrm>
              <a:off x="2419606" y="4662257"/>
              <a:ext cx="1080001" cy="319498"/>
              <a:chOff x="447867" y="6400802"/>
              <a:chExt cx="1080001" cy="359954"/>
            </a:xfrm>
          </p:grpSpPr>
          <p:sp>
            <p:nvSpPr>
              <p:cNvPr id="1054" name="Rectangle 1053">
                <a:extLst>
                  <a:ext uri="{FF2B5EF4-FFF2-40B4-BE49-F238E27FC236}">
                    <a16:creationId xmlns:a16="http://schemas.microsoft.com/office/drawing/2014/main" id="{B31541FB-E060-0CB2-07F7-CDFA3A867AD9}"/>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5" name="Straight Connector 1054">
                <a:extLst>
                  <a:ext uri="{FF2B5EF4-FFF2-40B4-BE49-F238E27FC236}">
                    <a16:creationId xmlns:a16="http://schemas.microsoft.com/office/drawing/2014/main" id="{FAE3C80F-75C5-1790-C954-74DBD762228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9589FBB-C84D-75CC-E976-8B4CBB011E3A}"/>
                </a:ext>
              </a:extLst>
            </p:cNvPr>
            <p:cNvGrpSpPr/>
            <p:nvPr/>
          </p:nvGrpSpPr>
          <p:grpSpPr>
            <a:xfrm>
              <a:off x="3720951" y="4662252"/>
              <a:ext cx="1080001" cy="319498"/>
              <a:chOff x="447867" y="6400802"/>
              <a:chExt cx="1080001" cy="359954"/>
            </a:xfrm>
          </p:grpSpPr>
          <p:sp>
            <p:nvSpPr>
              <p:cNvPr id="1052" name="Rectangle 1051">
                <a:extLst>
                  <a:ext uri="{FF2B5EF4-FFF2-40B4-BE49-F238E27FC236}">
                    <a16:creationId xmlns:a16="http://schemas.microsoft.com/office/drawing/2014/main" id="{270F4279-8A67-5AD2-FCF3-77F39AF3C68C}"/>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3" name="Straight Connector 1052">
                <a:extLst>
                  <a:ext uri="{FF2B5EF4-FFF2-40B4-BE49-F238E27FC236}">
                    <a16:creationId xmlns:a16="http://schemas.microsoft.com/office/drawing/2014/main" id="{94CBAA3F-C294-230A-C352-9A4E76531C6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3" name="Group 1042">
              <a:extLst>
                <a:ext uri="{FF2B5EF4-FFF2-40B4-BE49-F238E27FC236}">
                  <a16:creationId xmlns:a16="http://schemas.microsoft.com/office/drawing/2014/main" id="{CCD4F0AD-DD5C-53A8-1EA1-F651A55469A8}"/>
                </a:ext>
              </a:extLst>
            </p:cNvPr>
            <p:cNvGrpSpPr/>
            <p:nvPr/>
          </p:nvGrpSpPr>
          <p:grpSpPr>
            <a:xfrm>
              <a:off x="5022296" y="4662247"/>
              <a:ext cx="1080001" cy="319498"/>
              <a:chOff x="447867" y="6400802"/>
              <a:chExt cx="1080001" cy="359954"/>
            </a:xfrm>
          </p:grpSpPr>
          <p:sp>
            <p:nvSpPr>
              <p:cNvPr id="1050" name="Rectangle 1049">
                <a:extLst>
                  <a:ext uri="{FF2B5EF4-FFF2-40B4-BE49-F238E27FC236}">
                    <a16:creationId xmlns:a16="http://schemas.microsoft.com/office/drawing/2014/main" id="{44B3DFAF-3E65-E724-9B99-1545DBA954EE}"/>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1" name="Straight Connector 1050">
                <a:extLst>
                  <a:ext uri="{FF2B5EF4-FFF2-40B4-BE49-F238E27FC236}">
                    <a16:creationId xmlns:a16="http://schemas.microsoft.com/office/drawing/2014/main" id="{7EBBF35B-B9E0-D336-66C7-7B62421D6F56}"/>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4" name="Group 1043">
              <a:extLst>
                <a:ext uri="{FF2B5EF4-FFF2-40B4-BE49-F238E27FC236}">
                  <a16:creationId xmlns:a16="http://schemas.microsoft.com/office/drawing/2014/main" id="{61D5A262-D129-F68A-BC25-EC34616D686A}"/>
                </a:ext>
              </a:extLst>
            </p:cNvPr>
            <p:cNvGrpSpPr/>
            <p:nvPr/>
          </p:nvGrpSpPr>
          <p:grpSpPr>
            <a:xfrm>
              <a:off x="6323641" y="4662242"/>
              <a:ext cx="1080001" cy="319498"/>
              <a:chOff x="447867" y="6400802"/>
              <a:chExt cx="1080001" cy="359954"/>
            </a:xfrm>
          </p:grpSpPr>
          <p:sp>
            <p:nvSpPr>
              <p:cNvPr id="1048" name="Rectangle 1047">
                <a:extLst>
                  <a:ext uri="{FF2B5EF4-FFF2-40B4-BE49-F238E27FC236}">
                    <a16:creationId xmlns:a16="http://schemas.microsoft.com/office/drawing/2014/main" id="{09FED792-6CB2-746C-E88D-668D4D3C38E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49" name="Straight Connector 1048">
                <a:extLst>
                  <a:ext uri="{FF2B5EF4-FFF2-40B4-BE49-F238E27FC236}">
                    <a16:creationId xmlns:a16="http://schemas.microsoft.com/office/drawing/2014/main" id="{0AD59A5E-B1C5-F9BB-36CD-0FCD2AF5AB3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5" name="Group 1044">
              <a:extLst>
                <a:ext uri="{FF2B5EF4-FFF2-40B4-BE49-F238E27FC236}">
                  <a16:creationId xmlns:a16="http://schemas.microsoft.com/office/drawing/2014/main" id="{57D803B9-5FF5-C654-D73A-F8596AB0B2F7}"/>
                </a:ext>
              </a:extLst>
            </p:cNvPr>
            <p:cNvGrpSpPr/>
            <p:nvPr/>
          </p:nvGrpSpPr>
          <p:grpSpPr>
            <a:xfrm>
              <a:off x="7624986" y="4662231"/>
              <a:ext cx="1149696" cy="328790"/>
              <a:chOff x="447867" y="6400802"/>
              <a:chExt cx="1149696" cy="370423"/>
            </a:xfrm>
          </p:grpSpPr>
          <p:sp>
            <p:nvSpPr>
              <p:cNvPr id="1046" name="Rectangle 1045">
                <a:extLst>
                  <a:ext uri="{FF2B5EF4-FFF2-40B4-BE49-F238E27FC236}">
                    <a16:creationId xmlns:a16="http://schemas.microsoft.com/office/drawing/2014/main" id="{54D81225-BE4D-4CB1-C71F-C3241EEEC96F}"/>
                  </a:ext>
                </a:extLst>
              </p:cNvPr>
              <p:cNvSpPr/>
              <p:nvPr/>
            </p:nvSpPr>
            <p:spPr>
              <a:xfrm>
                <a:off x="447868" y="6462680"/>
                <a:ext cx="1149695" cy="308545"/>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7" name="Straight Connector 1046">
                <a:extLst>
                  <a:ext uri="{FF2B5EF4-FFF2-40B4-BE49-F238E27FC236}">
                    <a16:creationId xmlns:a16="http://schemas.microsoft.com/office/drawing/2014/main" id="{2E9B3FD7-D618-0E82-6813-7F5AA17ACEB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64498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E4568213-99A6-2532-D913-5714AAF3198E}"/>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3A7B8AE0-50F3-66BE-3185-7ABFF84D917D}"/>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3200" dirty="0"/>
              <a:t>Q &amp; A</a:t>
            </a:r>
          </a:p>
        </p:txBody>
      </p:sp>
      <p:sp>
        <p:nvSpPr>
          <p:cNvPr id="10" name="Google Shape;360;p36">
            <a:extLst>
              <a:ext uri="{FF2B5EF4-FFF2-40B4-BE49-F238E27FC236}">
                <a16:creationId xmlns:a16="http://schemas.microsoft.com/office/drawing/2014/main" id="{2D5F61D4-A99A-E0C5-4FB3-5F17B65C05C2}"/>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EFF2C78F-215C-5651-7B48-1A2A5A639AF9}"/>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54200723-33F0-9CAB-5235-40FC006CF784}"/>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E752726E-83B1-A7D8-0FBA-602AAA9731B1}"/>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12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5C05ABAB-2EDE-21B7-3C1C-BE9B51351871}"/>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501833C1-618D-DB44-EAFA-F2BEC6BD887E}"/>
              </a:ext>
            </a:extLst>
          </p:cNvPr>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3200" dirty="0"/>
              <a:t>APPENDIX</a:t>
            </a:r>
          </a:p>
        </p:txBody>
      </p:sp>
      <p:sp>
        <p:nvSpPr>
          <p:cNvPr id="10" name="Google Shape;360;p36">
            <a:extLst>
              <a:ext uri="{FF2B5EF4-FFF2-40B4-BE49-F238E27FC236}">
                <a16:creationId xmlns:a16="http://schemas.microsoft.com/office/drawing/2014/main" id="{3C9417F8-4F95-E2E0-E6F2-AB503E13061B}"/>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8C76BED9-F4DF-0534-3516-516867C459FC}"/>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4B9C8FC8-20AC-5E2F-BCD0-26A798DDA253}"/>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C6E219BA-B89F-5D72-E965-3C3659341243}"/>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25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E86578-FE43-EA3F-C5BB-77E2827CCCBF}"/>
              </a:ext>
            </a:extLst>
          </p:cNvPr>
          <p:cNvGraphicFramePr>
            <a:graphicFrameLocks noGrp="1"/>
          </p:cNvGraphicFramePr>
          <p:nvPr>
            <p:extLst>
              <p:ext uri="{D42A27DB-BD31-4B8C-83A1-F6EECF244321}">
                <p14:modId xmlns:p14="http://schemas.microsoft.com/office/powerpoint/2010/main" val="3895459042"/>
              </p:ext>
            </p:extLst>
          </p:nvPr>
        </p:nvGraphicFramePr>
        <p:xfrm>
          <a:off x="720246" y="234863"/>
          <a:ext cx="7333089" cy="4594565"/>
        </p:xfrm>
        <a:graphic>
          <a:graphicData uri="http://schemas.openxmlformats.org/drawingml/2006/table">
            <a:tbl>
              <a:tblPr bandRow="1">
                <a:tableStyleId>{C4E5EA32-9303-4729-9A89-E96DC8F2E9CB}</a:tableStyleId>
              </a:tblPr>
              <a:tblGrid>
                <a:gridCol w="474377">
                  <a:extLst>
                    <a:ext uri="{9D8B030D-6E8A-4147-A177-3AD203B41FA5}">
                      <a16:colId xmlns:a16="http://schemas.microsoft.com/office/drawing/2014/main" val="1164470556"/>
                    </a:ext>
                  </a:extLst>
                </a:gridCol>
                <a:gridCol w="6858712">
                  <a:extLst>
                    <a:ext uri="{9D8B030D-6E8A-4147-A177-3AD203B41FA5}">
                      <a16:colId xmlns:a16="http://schemas.microsoft.com/office/drawing/2014/main" val="1660282995"/>
                    </a:ext>
                  </a:extLst>
                </a:gridCol>
              </a:tblGrid>
              <a:tr h="132725">
                <a:tc>
                  <a:txBody>
                    <a:bodyPr/>
                    <a:lstStyle/>
                    <a:p>
                      <a:pPr algn="l" fontAlgn="b"/>
                      <a:r>
                        <a:rPr lang="en-US" sz="800" b="0" i="0" u="none" strike="noStrike" dirty="0">
                          <a:solidFill>
                            <a:srgbClr val="000000"/>
                          </a:solidFill>
                          <a:effectLst/>
                          <a:latin typeface="Aptos Narrow"/>
                        </a:rPr>
                        <a:t>Cluster</a:t>
                      </a:r>
                    </a:p>
                  </a:txBody>
                  <a:tcPr marL="9525" marR="9525" marT="9525" marB="0" anchor="b">
                    <a:lnL>
                      <a:noFill/>
                    </a:lnL>
                    <a:lnR>
                      <a:noFill/>
                    </a:lnR>
                    <a:lnT>
                      <a:noFill/>
                    </a:lnT>
                    <a:lnB>
                      <a:noFill/>
                    </a:lnB>
                    <a:noFill/>
                  </a:tcPr>
                </a:tc>
                <a:tc>
                  <a:txBody>
                    <a:bodyPr/>
                    <a:lstStyle/>
                    <a:p>
                      <a:pPr algn="l" fontAlgn="b"/>
                      <a:r>
                        <a:rPr lang="en-US" sz="800" b="0" i="0" u="none" strike="noStrike" dirty="0">
                          <a:solidFill>
                            <a:srgbClr val="000000"/>
                          </a:solidFill>
                          <a:effectLst/>
                          <a:latin typeface="Aptos Narrow"/>
                        </a:rPr>
                        <a:t>Counties</a:t>
                      </a:r>
                    </a:p>
                  </a:txBody>
                  <a:tcPr marL="9525" marR="9525" marT="9525" marB="0" anchor="b">
                    <a:lnL>
                      <a:noFill/>
                    </a:lnL>
                    <a:lnR>
                      <a:noFill/>
                    </a:lnR>
                    <a:lnT>
                      <a:noFill/>
                    </a:lnT>
                    <a:lnB>
                      <a:noFill/>
                    </a:lnB>
                    <a:noFill/>
                  </a:tcPr>
                </a:tc>
                <a:extLst>
                  <a:ext uri="{0D108BD9-81ED-4DB2-BD59-A6C34878D82A}">
                    <a16:rowId xmlns:a16="http://schemas.microsoft.com/office/drawing/2014/main" val="3157409673"/>
                  </a:ext>
                </a:extLst>
              </a:tr>
              <a:tr h="2095941">
                <a:tc>
                  <a:txBody>
                    <a:bodyPr/>
                    <a:lstStyle/>
                    <a:p>
                      <a:pPr algn="r" fontAlgn="b"/>
                      <a:r>
                        <a:rPr lang="en-US" sz="800" b="0" i="0" u="none" strike="noStrike" dirty="0">
                          <a:solidFill>
                            <a:srgbClr val="000000"/>
                          </a:solidFill>
                          <a:effectLst/>
                          <a:latin typeface="Aptos Narrow"/>
                        </a:rPr>
                        <a:t>0</a:t>
                      </a:r>
                    </a:p>
                  </a:txBody>
                  <a:tcPr marL="9525" marR="9525" marT="9525" marB="0" anchor="b">
                    <a:lnL>
                      <a:noFill/>
                    </a:lnL>
                    <a:lnR>
                      <a:noFill/>
                    </a:lnR>
                    <a:lnT>
                      <a:noFill/>
                    </a:lnT>
                    <a:lnB>
                      <a:noFill/>
                    </a:lnB>
                    <a:noFill/>
                  </a:tcPr>
                </a:tc>
                <a:tc>
                  <a:txBody>
                    <a:bodyPr/>
                    <a:lstStyle/>
                    <a:p>
                      <a:pPr algn="l" fontAlgn="b"/>
                      <a:r>
                        <a:rPr lang="en-US" sz="800" b="0" i="0" u="none" strike="noStrike">
                          <a:solidFill>
                            <a:srgbClr val="000000"/>
                          </a:solidFill>
                          <a:effectLst/>
                          <a:latin typeface="Aptos Narrow"/>
                        </a:rPr>
                        <a:t>Adair (Iowa), Adams (Iowa), Allamakee (Iowa), Appanoose (Iowa), Audubon (Iowa), Aurora (South Dakota), Beadle (South Dakota), Bennett (South Dakota), Benton (Iowa), Bon Homme (South Dakota), Boone (Iowa), Bremer (Iowa), Brookings (South Dakota), Brown (South Dakota), Brule (South Dakota), Buchanan (Iowa), Buena Vista (Iowa), Buffalo (South Dakota), Butler (Iowa), Butte (South Dakota), Calhoun (Iowa), Carroll (Iowa), Cass (Iowa), Cedar (Iowa), Cerro Gordo (Iowa), Charles Mix (South Dakota), Cherokee (Iowa), Chickasaw (Iowa), Clark (South Dakota), Clarke (Iowa), Clay (Iowa), Clay (South Dakota), Clayton (Iowa), Clinton (Iowa), Codington (South Dakota), Corson (South Dakota), Crawford (Iowa), Custer (South Dakota), Dallas (Iowa), Davis (Iowa), Davison (South Dakota), Day (South Dakota), Decatur (Iowa), Delaware (Iowa), Des Moines (Iowa), Deuel (South Dakota), Dewey (South Dakota), Dickinson (Iowa), Douglas (South Dakota), Edmunds (South Dakota), Emmet (Iowa), Fall River (South Dakota), Faulk (South Dakota), Fayette (Iowa), Floyd (Iowa), Franklin (Iowa), Fremont (Iowa), Grant (South Dakota), Greene (Iowa), Gregory (South Dakota), Guthrie (Iowa), Haakon (South Dakota), Hamlin (South Dakota), Hancock (Iowa), Hand (South Dakota), Hanson (South Dakota), Hardin (Iowa), Harding (South Dakota), Harrison (Iowa), Henry (Iowa), Howard (Iowa), Humboldt (Iowa), Hutchinson (South Dakota), Hyde (South Dakota), Ida (Iowa), Iowa (Iowa), Jackson (Iowa), Jackson (South Dakota), Jasper (Iowa), Jefferson (Iowa), Jerauld (South Dakota), Johnson (Iowa), Jones (Iowa), Jones (South Dakota), Keokuk (Iowa), Kingsbury (South Dakota), Kossuth (Iowa), Lake (South Dakota), Lawrence (South Dakota), Lee (Iowa), Louisa (Iowa), Lucas (Iowa), Lyman (South Dakota), Madison (Iowa), Mahaska (Iowa), Marion (Iowa), Marshall (Iowa), Marshall (South Dakota), Meade (South Dakota), Mellette (South Dakota), Mills (Iowa), Miner (South Dakota), Mitchell (Iowa), Monona (Iowa), Monroe (Iowa), Montgomery (Iowa), Moody (South Dakota), Muscatine (Iowa), O'Brien (Iowa), Oglala Lakota (South Dakota), Page (Iowa), Palo Alto (Iowa), Perkins (South Dakota), Plymouth (Iowa), Pocahontas (Iowa), Potter (South Dakota), Poweshiek (Iowa), Ringgold (Iowa), Roberts (South Dakota), Sac (Iowa), Sanborn (South Dakota), Shelby (Iowa), Sioux (Iowa), Spink (South Dakota), Sully (South Dakota), Tama (Iowa), Taylor (Iowa), Todd (South Dakota), Tripp (South Dakota), Turner (South Dakota), Union (Iowa), Union (South Dakota), Van Buren (Iowa), Walworth (South Dakota), Wapello (Iowa), Wayne (Iowa), Webster (Iowa), Winnebago (Iowa), Winneshiek (Iowa), Woodbury (Iowa), Worth (Iowa), Wright (Iowa), Yankton (South Dakota), Ziebach (South Dakota)</a:t>
                      </a:r>
                      <a:endParaRPr lang="en-US" sz="800" b="0" i="0" u="none" strike="noStrike" dirty="0">
                        <a:solidFill>
                          <a:srgbClr val="000000"/>
                        </a:solidFill>
                        <a:effectLst/>
                        <a:latin typeface="Aptos Narrow"/>
                      </a:endParaRPr>
                    </a:p>
                  </a:txBody>
                  <a:tcPr marL="9525" marR="9525" marT="9525" marB="0" anchor="b">
                    <a:lnL>
                      <a:noFill/>
                    </a:lnL>
                    <a:lnR>
                      <a:noFill/>
                    </a:lnR>
                    <a:lnT>
                      <a:noFill/>
                    </a:lnT>
                    <a:lnB>
                      <a:noFill/>
                    </a:lnB>
                    <a:noFill/>
                  </a:tcPr>
                </a:tc>
                <a:extLst>
                  <a:ext uri="{0D108BD9-81ED-4DB2-BD59-A6C34878D82A}">
                    <a16:rowId xmlns:a16="http://schemas.microsoft.com/office/drawing/2014/main" val="2941576526"/>
                  </a:ext>
                </a:extLst>
              </a:tr>
              <a:tr h="132725">
                <a:tc>
                  <a:txBody>
                    <a:bodyPr/>
                    <a:lstStyle/>
                    <a:p>
                      <a:pPr algn="r" fontAlgn="b"/>
                      <a:r>
                        <a:rPr lang="en-US" sz="800" b="0" i="0" u="none" strike="noStrike" dirty="0">
                          <a:solidFill>
                            <a:srgbClr val="000000"/>
                          </a:solidFill>
                          <a:effectLst/>
                          <a:latin typeface="Aptos Narrow"/>
                        </a:rPr>
                        <a:t>1</a:t>
                      </a:r>
                    </a:p>
                  </a:txBody>
                  <a:tcPr marL="9525" marR="9525" marT="9525" marB="0" anchor="b">
                    <a:lnL>
                      <a:noFill/>
                    </a:lnL>
                    <a:lnR>
                      <a:noFill/>
                    </a:lnR>
                    <a:lnT>
                      <a:noFill/>
                    </a:lnT>
                    <a:lnB>
                      <a:noFill/>
                    </a:lnB>
                    <a:noFill/>
                  </a:tcPr>
                </a:tc>
                <a:tc>
                  <a:txBody>
                    <a:bodyPr/>
                    <a:lstStyle/>
                    <a:p>
                      <a:pPr algn="l" fontAlgn="b"/>
                      <a:r>
                        <a:rPr lang="en-US" sz="800" b="0" i="0" u="none" strike="noStrike" dirty="0">
                          <a:solidFill>
                            <a:srgbClr val="000000"/>
                          </a:solidFill>
                          <a:effectLst/>
                          <a:latin typeface="Aptos Narrow"/>
                        </a:rPr>
                        <a:t>Polk (Iowa)</a:t>
                      </a:r>
                    </a:p>
                  </a:txBody>
                  <a:tcPr marL="9525" marR="9525" marT="9525" marB="0" anchor="b">
                    <a:lnL>
                      <a:noFill/>
                    </a:lnL>
                    <a:lnR>
                      <a:noFill/>
                    </a:lnR>
                    <a:lnT>
                      <a:noFill/>
                    </a:lnT>
                    <a:lnB>
                      <a:noFill/>
                    </a:lnB>
                    <a:noFill/>
                  </a:tcPr>
                </a:tc>
                <a:extLst>
                  <a:ext uri="{0D108BD9-81ED-4DB2-BD59-A6C34878D82A}">
                    <a16:rowId xmlns:a16="http://schemas.microsoft.com/office/drawing/2014/main" val="2707257457"/>
                  </a:ext>
                </a:extLst>
              </a:tr>
              <a:tr h="237798">
                <a:tc>
                  <a:txBody>
                    <a:bodyPr/>
                    <a:lstStyle/>
                    <a:p>
                      <a:pPr algn="r" fontAlgn="b"/>
                      <a:r>
                        <a:rPr lang="en-US" sz="8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l" fontAlgn="b"/>
                      <a:r>
                        <a:rPr lang="en-US" sz="800" b="0" i="0" u="none" strike="noStrike">
                          <a:solidFill>
                            <a:srgbClr val="000000"/>
                          </a:solidFill>
                          <a:effectLst/>
                          <a:latin typeface="Aptos Narrow"/>
                        </a:rPr>
                        <a:t>Black Hawk (Iowa), Dubuque (Iowa), Johnson (Iowa), Linn (Iowa), Minnehaha (South Dakota), Pennington (South Dakota), Pottawattamie (Iowa), Scott (Iowa), Woodbury (Iowa)</a:t>
                      </a:r>
                      <a:endParaRPr lang="en-US" sz="800" b="0" i="0" u="none" strike="noStrike" dirty="0">
                        <a:solidFill>
                          <a:srgbClr val="000000"/>
                        </a:solidFill>
                        <a:effectLst/>
                        <a:latin typeface="Aptos Narrow"/>
                      </a:endParaRPr>
                    </a:p>
                  </a:txBody>
                  <a:tcPr marL="9525" marR="9525" marT="9525" marB="0" anchor="b">
                    <a:lnL>
                      <a:noFill/>
                    </a:lnL>
                    <a:lnR>
                      <a:noFill/>
                    </a:lnR>
                    <a:lnT>
                      <a:noFill/>
                    </a:lnT>
                    <a:lnB>
                      <a:noFill/>
                    </a:lnB>
                    <a:noFill/>
                  </a:tcPr>
                </a:tc>
                <a:extLst>
                  <a:ext uri="{0D108BD9-81ED-4DB2-BD59-A6C34878D82A}">
                    <a16:rowId xmlns:a16="http://schemas.microsoft.com/office/drawing/2014/main" val="3988581336"/>
                  </a:ext>
                </a:extLst>
              </a:tr>
              <a:tr h="1979809">
                <a:tc>
                  <a:txBody>
                    <a:bodyPr/>
                    <a:lstStyle/>
                    <a:p>
                      <a:pPr algn="r" fontAlgn="b"/>
                      <a:r>
                        <a:rPr lang="en-US" sz="800" b="0" i="0" u="none" strike="noStrike" dirty="0">
                          <a:solidFill>
                            <a:srgbClr val="000000"/>
                          </a:solidFill>
                          <a:effectLst/>
                          <a:latin typeface="Aptos Narrow"/>
                        </a:rPr>
                        <a:t>3</a:t>
                      </a:r>
                    </a:p>
                  </a:txBody>
                  <a:tcPr marL="9525" marR="9525" marT="9525" marB="0" anchor="b">
                    <a:lnL>
                      <a:noFill/>
                    </a:lnL>
                    <a:lnR>
                      <a:noFill/>
                    </a:lnR>
                    <a:lnT>
                      <a:noFill/>
                    </a:lnT>
                    <a:lnB>
                      <a:noFill/>
                    </a:lnB>
                    <a:noFill/>
                  </a:tcPr>
                </a:tc>
                <a:tc>
                  <a:txBody>
                    <a:bodyPr/>
                    <a:lstStyle/>
                    <a:p>
                      <a:pPr algn="l" fontAlgn="b"/>
                      <a:r>
                        <a:rPr lang="en-US" sz="800" b="0" i="0" u="none" strike="noStrike">
                          <a:solidFill>
                            <a:srgbClr val="000000"/>
                          </a:solidFill>
                          <a:effectLst/>
                          <a:latin typeface="Aptos Narrow"/>
                        </a:rPr>
                        <a:t>Adair (Iowa), Adams (Iowa), Allamakee (Iowa), Appanoose (Iowa), Audubon (Iowa), Aurora (South Dakota), Beadle (South Dakota), Benton (Iowa), Bon Homme (South Dakota), Boone (Iowa), Bremer (Iowa), Brookings (South Dakota), Brown (South Dakota), Brule (South Dakota), Buchanan (Iowa), Buena Vista (Iowa), Butler (Iowa), Calhoun (Iowa), Campbell (South Dakota), Carroll (Iowa), Cass (Iowa), Cedar (Iowa), Cerro Gordo (Iowa), Charles Mix (South Dakota), Cherokee (Iowa), Chickasaw (Iowa), Clarke (Iowa), Clay (Iowa), Clay (South Dakota), Clayton (Iowa), Clinton (Iowa), Codington (South Dakota), Corson (South Dakota), Crawford (Iowa), Custer (South Dakota), Dallas (Iowa), Davis (Iowa), Davison (South Dakota), Day (South Dakota), Decatur (Iowa), Delaware (Iowa), Des Moines (Iowa), Deuel (South Dakota), Dickinson (Iowa), Edmunds (South Dakota), Emmet (Iowa), Fall River (South Dakota), Faulk (South Dakota), Fayette (Iowa), Floyd (Iowa), Franklin (Iowa), Fremont (Iowa), Grant (South Dakota), Greene (Iowa), Grundy (Iowa), Guthrie (Iowa), Hamilton (Iowa), Hamlin (South Dakota), Hancock (Iowa), Hand (South Dakota), Hanson (South Dakota), Hardin (Iowa), Harrison (Iowa), Henry (Iowa), Howard (Iowa), Hughes (South Dakota), Humboldt (Iowa), Hutchinson (South Dakota), Hyde (South Dakota), Ida (Iowa), Iowa (Iowa), Jackson (Iowa), Jackson (South Dakota), Jasper (Iowa), Jefferson (Iowa), Jones (Iowa), Jones (South Dakota), Keokuk (Iowa), Kingsbury (South Dakota), Kossuth (Iowa), Lake (South Dakota), Lawrence (South Dakota), Lee (Iowa), Lincoln (South Dakota), Louisa (Iowa), Lucas (Iowa), Lyman (South Dakota), Lyon (Iowa), Madison (Iowa), Mahaska (Iowa), Marion (Iowa), Marshall (Iowa), Marshall (South Dakota), Meade (South Dakota), Mills (Iowa), Miner (South Dakota), Mitchell (Iowa), Monona (Iowa), Monroe (Iowa), Montgomery (Iowa), Moody (South Dakota), Muscatine (Iowa), O'Brien (Iowa), Osceola (Iowa), Page (Iowa), Palo Alto (Iowa), Perkins (South Dakota), Plymouth (Iowa), Pocahontas (Iowa), Potter (South Dakota), Poweshiek (Iowa), Ringgold (Iowa), Roberts (South Dakota), Sac (Iowa), Shelby (Iowa), Sioux (Iowa), Spink (South Dakota), Stanley (South Dakota), Story (Iowa), Sully (South Dakota), Tama (Iowa), Taylor (Iowa), Tripp (South Dakota), Turner (South Dakota), Union (Iowa), Union (South Dakota), Van Buren (Iowa), Walworth (South Dakota), Wapello (Iowa), Warren (Iowa), Washington (Iowa), Wayne (Iowa), Webster (Iowa), Winnebago (Iowa), Winneshiek (Iowa), Worth (Iowa), Wright (Iowa), Yankton (South Dakota)</a:t>
                      </a:r>
                      <a:endParaRPr lang="en-US" sz="800" b="0" i="0" u="none" strike="noStrike" dirty="0">
                        <a:solidFill>
                          <a:srgbClr val="000000"/>
                        </a:solidFill>
                        <a:effectLst/>
                        <a:latin typeface="Aptos Narrow"/>
                      </a:endParaRPr>
                    </a:p>
                  </a:txBody>
                  <a:tcPr marL="9525" marR="9525" marT="9525" marB="0" anchor="b">
                    <a:lnL>
                      <a:noFill/>
                    </a:lnL>
                    <a:lnR>
                      <a:noFill/>
                    </a:lnR>
                    <a:lnT>
                      <a:noFill/>
                    </a:lnT>
                    <a:lnB>
                      <a:noFill/>
                    </a:lnB>
                    <a:noFill/>
                  </a:tcPr>
                </a:tc>
                <a:extLst>
                  <a:ext uri="{0D108BD9-81ED-4DB2-BD59-A6C34878D82A}">
                    <a16:rowId xmlns:a16="http://schemas.microsoft.com/office/drawing/2014/main" val="3704081290"/>
                  </a:ext>
                </a:extLst>
              </a:tr>
            </a:tbl>
          </a:graphicData>
        </a:graphic>
      </p:graphicFrame>
    </p:spTree>
    <p:extLst>
      <p:ext uri="{BB962C8B-B14F-4D97-AF65-F5344CB8AC3E}">
        <p14:creationId xmlns:p14="http://schemas.microsoft.com/office/powerpoint/2010/main" val="4176226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 </a:t>
            </a:r>
            <a:endParaRPr lang="en-US"/>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76FF3323-C68D-2583-A302-62B419D44DB2}"/>
              </a:ext>
            </a:extLst>
          </p:cNvPr>
          <p:cNvSpPr txBox="1"/>
          <p:nvPr/>
        </p:nvSpPr>
        <p:spPr>
          <a:xfrm>
            <a:off x="864452" y="763257"/>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Medicare </a:t>
            </a:r>
            <a:r>
              <a:rPr lang="en-GB" sz="1200" b="1" dirty="0" err="1">
                <a:solidFill>
                  <a:schemeClr val="bg1">
                    <a:lumMod val="50000"/>
                  </a:schemeClr>
                </a:solidFill>
                <a:latin typeface="Roboto"/>
                <a:ea typeface="Roboto"/>
                <a:cs typeface="Roboto"/>
                <a:sym typeface="Roboto"/>
              </a:rPr>
              <a:t>Enrollment</a:t>
            </a:r>
            <a:r>
              <a:rPr lang="en-GB" sz="1200" b="1" dirty="0">
                <a:solidFill>
                  <a:schemeClr val="bg1">
                    <a:lumMod val="50000"/>
                  </a:schemeClr>
                </a:solidFill>
                <a:latin typeface="Roboto"/>
                <a:ea typeface="Roboto"/>
                <a:cs typeface="Roboto"/>
                <a:sym typeface="Roboto"/>
              </a:rPr>
              <a:t> Over Time </a:t>
            </a:r>
            <a:endParaRPr sz="1200" b="1" dirty="0">
              <a:solidFill>
                <a:schemeClr val="bg1">
                  <a:lumMod val="50000"/>
                </a:schemeClr>
              </a:solidFill>
              <a:latin typeface="Roboto"/>
              <a:ea typeface="Roboto"/>
              <a:cs typeface="Roboto"/>
              <a:sym typeface="Roboto"/>
            </a:endParaRPr>
          </a:p>
        </p:txBody>
      </p:sp>
      <p:pic>
        <p:nvPicPr>
          <p:cNvPr id="2" name="Picture 2" descr="Wellmark® - Apps on Google Play">
            <a:extLst>
              <a:ext uri="{FF2B5EF4-FFF2-40B4-BE49-F238E27FC236}">
                <a16:creationId xmlns:a16="http://schemas.microsoft.com/office/drawing/2014/main" id="{71B034D5-3797-1172-0EB2-6F1D28E8B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different colored lines&#10;&#10;AI-generated content may be incorrect.">
            <a:extLst>
              <a:ext uri="{FF2B5EF4-FFF2-40B4-BE49-F238E27FC236}">
                <a16:creationId xmlns:a16="http://schemas.microsoft.com/office/drawing/2014/main" id="{5EC33159-BAA0-4A26-F382-7434F7B24D02}"/>
              </a:ext>
            </a:extLst>
          </p:cNvPr>
          <p:cNvPicPr>
            <a:picLocks noChangeAspect="1"/>
          </p:cNvPicPr>
          <p:nvPr/>
        </p:nvPicPr>
        <p:blipFill>
          <a:blip r:embed="rId4"/>
          <a:stretch>
            <a:fillRect/>
          </a:stretch>
        </p:blipFill>
        <p:spPr>
          <a:xfrm>
            <a:off x="1466680" y="1190685"/>
            <a:ext cx="6321903" cy="3111098"/>
          </a:xfrm>
          <a:prstGeom prst="rect">
            <a:avLst/>
          </a:prstGeom>
        </p:spPr>
      </p:pic>
      <p:grpSp>
        <p:nvGrpSpPr>
          <p:cNvPr id="1067" name="Group 1066">
            <a:extLst>
              <a:ext uri="{FF2B5EF4-FFF2-40B4-BE49-F238E27FC236}">
                <a16:creationId xmlns:a16="http://schemas.microsoft.com/office/drawing/2014/main" id="{331C47FF-8569-F922-034E-995E38C0825B}"/>
              </a:ext>
            </a:extLst>
          </p:cNvPr>
          <p:cNvGrpSpPr/>
          <p:nvPr/>
        </p:nvGrpSpPr>
        <p:grpSpPr>
          <a:xfrm>
            <a:off x="1118261" y="4662231"/>
            <a:ext cx="7656421" cy="328790"/>
            <a:chOff x="1118261" y="4662231"/>
            <a:chExt cx="7656421" cy="328790"/>
          </a:xfrm>
        </p:grpSpPr>
        <p:grpSp>
          <p:nvGrpSpPr>
            <p:cNvPr id="1049" name="Group 1048">
              <a:extLst>
                <a:ext uri="{FF2B5EF4-FFF2-40B4-BE49-F238E27FC236}">
                  <a16:creationId xmlns:a16="http://schemas.microsoft.com/office/drawing/2014/main" id="{8BEBE8BB-6A60-7FC8-CCC4-C18CC9674B3D}"/>
                </a:ext>
              </a:extLst>
            </p:cNvPr>
            <p:cNvGrpSpPr/>
            <p:nvPr/>
          </p:nvGrpSpPr>
          <p:grpSpPr>
            <a:xfrm>
              <a:off x="1118261" y="4662262"/>
              <a:ext cx="1080001" cy="319498"/>
              <a:chOff x="447867" y="6400802"/>
              <a:chExt cx="1080001" cy="359954"/>
            </a:xfrm>
          </p:grpSpPr>
          <p:sp>
            <p:nvSpPr>
              <p:cNvPr id="1065" name="Rectangle 1064">
                <a:extLst>
                  <a:ext uri="{FF2B5EF4-FFF2-40B4-BE49-F238E27FC236}">
                    <a16:creationId xmlns:a16="http://schemas.microsoft.com/office/drawing/2014/main" id="{A2CA7934-EDEB-C288-ED63-AFF6C981DDC7}"/>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66" name="Straight Connector 1065">
                <a:extLst>
                  <a:ext uri="{FF2B5EF4-FFF2-40B4-BE49-F238E27FC236}">
                    <a16:creationId xmlns:a16="http://schemas.microsoft.com/office/drawing/2014/main" id="{2C339EC4-E709-9337-4768-8CF9E1AE8D9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0" name="Group 1049">
              <a:extLst>
                <a:ext uri="{FF2B5EF4-FFF2-40B4-BE49-F238E27FC236}">
                  <a16:creationId xmlns:a16="http://schemas.microsoft.com/office/drawing/2014/main" id="{DFC05A44-EC1F-6DB6-3257-00813743EAA7}"/>
                </a:ext>
              </a:extLst>
            </p:cNvPr>
            <p:cNvGrpSpPr/>
            <p:nvPr/>
          </p:nvGrpSpPr>
          <p:grpSpPr>
            <a:xfrm>
              <a:off x="2419606" y="4662257"/>
              <a:ext cx="1080001" cy="319498"/>
              <a:chOff x="447867" y="6400802"/>
              <a:chExt cx="1080001" cy="359954"/>
            </a:xfrm>
          </p:grpSpPr>
          <p:sp>
            <p:nvSpPr>
              <p:cNvPr id="1063" name="Rectangle 1062">
                <a:extLst>
                  <a:ext uri="{FF2B5EF4-FFF2-40B4-BE49-F238E27FC236}">
                    <a16:creationId xmlns:a16="http://schemas.microsoft.com/office/drawing/2014/main" id="{F898A7CD-B0E5-9384-9B26-8DA490F5971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4" name="Straight Connector 1063">
                <a:extLst>
                  <a:ext uri="{FF2B5EF4-FFF2-40B4-BE49-F238E27FC236}">
                    <a16:creationId xmlns:a16="http://schemas.microsoft.com/office/drawing/2014/main" id="{B8DD46CB-D9DC-BCD4-5F50-0D6DEE82E67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1" name="Group 1050">
              <a:extLst>
                <a:ext uri="{FF2B5EF4-FFF2-40B4-BE49-F238E27FC236}">
                  <a16:creationId xmlns:a16="http://schemas.microsoft.com/office/drawing/2014/main" id="{56B6527D-B0FF-3043-FAB3-1FA9B9820608}"/>
                </a:ext>
              </a:extLst>
            </p:cNvPr>
            <p:cNvGrpSpPr/>
            <p:nvPr/>
          </p:nvGrpSpPr>
          <p:grpSpPr>
            <a:xfrm>
              <a:off x="3720951" y="4662252"/>
              <a:ext cx="1080001" cy="319498"/>
              <a:chOff x="447867" y="6400802"/>
              <a:chExt cx="1080001" cy="359954"/>
            </a:xfrm>
          </p:grpSpPr>
          <p:sp>
            <p:nvSpPr>
              <p:cNvPr id="1061" name="Rectangle 1060">
                <a:extLst>
                  <a:ext uri="{FF2B5EF4-FFF2-40B4-BE49-F238E27FC236}">
                    <a16:creationId xmlns:a16="http://schemas.microsoft.com/office/drawing/2014/main" id="{30841827-1D20-8A57-FFE9-850246CEA01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2" name="Straight Connector 1061">
                <a:extLst>
                  <a:ext uri="{FF2B5EF4-FFF2-40B4-BE49-F238E27FC236}">
                    <a16:creationId xmlns:a16="http://schemas.microsoft.com/office/drawing/2014/main" id="{8FCFA474-D084-CDDA-D3B5-82F6DDF0C27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2" name="Group 1051">
              <a:extLst>
                <a:ext uri="{FF2B5EF4-FFF2-40B4-BE49-F238E27FC236}">
                  <a16:creationId xmlns:a16="http://schemas.microsoft.com/office/drawing/2014/main" id="{65C6065B-D955-B6D6-8885-9C4759C6F1B3}"/>
                </a:ext>
              </a:extLst>
            </p:cNvPr>
            <p:cNvGrpSpPr/>
            <p:nvPr/>
          </p:nvGrpSpPr>
          <p:grpSpPr>
            <a:xfrm>
              <a:off x="5022296" y="4662247"/>
              <a:ext cx="1080001" cy="319498"/>
              <a:chOff x="447867" y="6400802"/>
              <a:chExt cx="1080001" cy="359954"/>
            </a:xfrm>
          </p:grpSpPr>
          <p:sp>
            <p:nvSpPr>
              <p:cNvPr id="1059" name="Rectangle 1058">
                <a:extLst>
                  <a:ext uri="{FF2B5EF4-FFF2-40B4-BE49-F238E27FC236}">
                    <a16:creationId xmlns:a16="http://schemas.microsoft.com/office/drawing/2014/main" id="{7DE94A0E-2BCB-16AF-7085-69247501BB03}"/>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60" name="Straight Connector 1059">
                <a:extLst>
                  <a:ext uri="{FF2B5EF4-FFF2-40B4-BE49-F238E27FC236}">
                    <a16:creationId xmlns:a16="http://schemas.microsoft.com/office/drawing/2014/main" id="{DB77EAB5-659C-8F28-DBC3-87514039845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id="{909CFA36-658F-A884-C358-F9CDA5ED06FF}"/>
                </a:ext>
              </a:extLst>
            </p:cNvPr>
            <p:cNvGrpSpPr/>
            <p:nvPr/>
          </p:nvGrpSpPr>
          <p:grpSpPr>
            <a:xfrm>
              <a:off x="6323641" y="4662242"/>
              <a:ext cx="1080001" cy="319498"/>
              <a:chOff x="447867" y="6400802"/>
              <a:chExt cx="1080001" cy="359954"/>
            </a:xfrm>
          </p:grpSpPr>
          <p:sp>
            <p:nvSpPr>
              <p:cNvPr id="1057" name="Rectangle 1056">
                <a:extLst>
                  <a:ext uri="{FF2B5EF4-FFF2-40B4-BE49-F238E27FC236}">
                    <a16:creationId xmlns:a16="http://schemas.microsoft.com/office/drawing/2014/main" id="{ED04636F-B515-4655-1C04-5CA83EC653B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58" name="Straight Connector 1057">
                <a:extLst>
                  <a:ext uri="{FF2B5EF4-FFF2-40B4-BE49-F238E27FC236}">
                    <a16:creationId xmlns:a16="http://schemas.microsoft.com/office/drawing/2014/main" id="{05A9E824-4124-E825-5240-3E9C223F491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9785E60D-4649-BC76-342F-D30C59404276}"/>
                </a:ext>
              </a:extLst>
            </p:cNvPr>
            <p:cNvGrpSpPr/>
            <p:nvPr/>
          </p:nvGrpSpPr>
          <p:grpSpPr>
            <a:xfrm>
              <a:off x="7624986" y="4662231"/>
              <a:ext cx="1149696" cy="328790"/>
              <a:chOff x="447867" y="6400802"/>
              <a:chExt cx="1149696" cy="370423"/>
            </a:xfrm>
          </p:grpSpPr>
          <p:sp>
            <p:nvSpPr>
              <p:cNvPr id="1055" name="Rectangle 1054">
                <a:extLst>
                  <a:ext uri="{FF2B5EF4-FFF2-40B4-BE49-F238E27FC236}">
                    <a16:creationId xmlns:a16="http://schemas.microsoft.com/office/drawing/2014/main" id="{4FD94549-FF30-4FF8-FEB1-E8AD79948661}"/>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F6A417C0-74ED-1B51-31B1-BC583E8721F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702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6DB8F457-BC14-5C8F-5F02-B9890C1E0CB3}"/>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DFEBF4FD-F9D4-E660-5202-3DCF540B2188}"/>
              </a:ext>
            </a:extLst>
          </p:cNvPr>
          <p:cNvSpPr txBox="1">
            <a:spLocks noGrp="1"/>
          </p:cNvSpPr>
          <p:nvPr>
            <p:ph type="ctrTitle"/>
          </p:nvPr>
        </p:nvSpPr>
        <p:spPr>
          <a:xfrm>
            <a:off x="198869" y="161744"/>
            <a:ext cx="7426117" cy="419558"/>
          </a:xfrm>
          <a:prstGeom prst="rect">
            <a:avLst/>
          </a:prstGeom>
        </p:spPr>
        <p:txBody>
          <a:bodyPr spcFirstLastPara="1" wrap="square" lIns="91425" tIns="91425" rIns="91425" bIns="91425" anchor="ctr" anchorCtr="0">
            <a:noAutofit/>
          </a:bodyPr>
          <a:lstStyle/>
          <a:p>
            <a:r>
              <a:rPr lang="en-US" sz="2400"/>
              <a:t>Geographic &amp; Sociographic Trends in Dual Eligibility</a:t>
            </a:r>
            <a:endParaRPr lang="en-US" dirty="0"/>
          </a:p>
        </p:txBody>
      </p:sp>
      <p:sp>
        <p:nvSpPr>
          <p:cNvPr id="10" name="Google Shape;360;p36">
            <a:extLst>
              <a:ext uri="{FF2B5EF4-FFF2-40B4-BE49-F238E27FC236}">
                <a16:creationId xmlns:a16="http://schemas.microsoft.com/office/drawing/2014/main" id="{45709516-0CAF-F0D4-8C28-DA6DC8D6F844}"/>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53B7ED8D-A217-3CCA-B58D-4D60B7C042B9}"/>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060D7576-1C4A-8A06-0D32-BD60C93DDB9E}"/>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70D5790-4E4A-C62E-E918-470551170CE9}"/>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7" name="Google Shape;2091;p33">
            <a:extLst>
              <a:ext uri="{FF2B5EF4-FFF2-40B4-BE49-F238E27FC236}">
                <a16:creationId xmlns:a16="http://schemas.microsoft.com/office/drawing/2014/main" id="{ECF66988-696D-F672-DAC6-5744BEA49E4F}"/>
              </a:ext>
            </a:extLst>
          </p:cNvPr>
          <p:cNvSpPr txBox="1"/>
          <p:nvPr/>
        </p:nvSpPr>
        <p:spPr>
          <a:xfrm>
            <a:off x="864452" y="763257"/>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Iowa</a:t>
            </a:r>
            <a:endParaRPr lang="en-GB" sz="1200" b="1" dirty="0">
              <a:solidFill>
                <a:schemeClr val="bg1">
                  <a:lumMod val="50000"/>
                </a:schemeClr>
              </a:solidFill>
              <a:latin typeface="Roboto"/>
              <a:ea typeface="Roboto"/>
              <a:cs typeface="Roboto"/>
            </a:endParaRPr>
          </a:p>
        </p:txBody>
      </p:sp>
      <p:sp>
        <p:nvSpPr>
          <p:cNvPr id="18" name="Google Shape;2091;p33">
            <a:extLst>
              <a:ext uri="{FF2B5EF4-FFF2-40B4-BE49-F238E27FC236}">
                <a16:creationId xmlns:a16="http://schemas.microsoft.com/office/drawing/2014/main" id="{10E90CA9-5759-0C1E-1450-B99C1D2197E2}"/>
              </a:ext>
            </a:extLst>
          </p:cNvPr>
          <p:cNvSpPr txBox="1"/>
          <p:nvPr/>
        </p:nvSpPr>
        <p:spPr>
          <a:xfrm>
            <a:off x="5446905" y="763256"/>
            <a:ext cx="2718081" cy="340655"/>
          </a:xfrm>
          <a:prstGeom prst="rect">
            <a:avLst/>
          </a:prstGeom>
          <a:noFill/>
          <a:ln>
            <a:noFill/>
          </a:ln>
        </p:spPr>
        <p:txBody>
          <a:bodyPr spcFirstLastPara="1" wrap="square" lIns="91425" tIns="91425" rIns="91425" bIns="91425" anchor="t" anchorCtr="0">
            <a:noAutofit/>
          </a:bodyPr>
          <a:lstStyle/>
          <a:p>
            <a:pPr algn="ctr"/>
            <a:r>
              <a:rPr lang="en-GB" sz="1200" b="1" dirty="0">
                <a:solidFill>
                  <a:schemeClr val="bg1">
                    <a:lumMod val="50000"/>
                  </a:schemeClr>
                </a:solidFill>
                <a:latin typeface="Roboto"/>
                <a:ea typeface="Roboto"/>
                <a:cs typeface="Roboto"/>
                <a:sym typeface="Roboto"/>
              </a:rPr>
              <a:t>South Dakota </a:t>
            </a:r>
            <a:endParaRPr lang="en-GB" sz="1200" b="1" dirty="0" err="1">
              <a:solidFill>
                <a:schemeClr val="bg1">
                  <a:lumMod val="50000"/>
                </a:schemeClr>
              </a:solidFill>
              <a:latin typeface="Roboto"/>
              <a:ea typeface="Roboto"/>
              <a:cs typeface="Roboto"/>
            </a:endParaRPr>
          </a:p>
        </p:txBody>
      </p:sp>
      <p:pic>
        <p:nvPicPr>
          <p:cNvPr id="2" name="Picture 2" descr="Wellmark® - Apps on Google Play">
            <a:extLst>
              <a:ext uri="{FF2B5EF4-FFF2-40B4-BE49-F238E27FC236}">
                <a16:creationId xmlns:a16="http://schemas.microsoft.com/office/drawing/2014/main" id="{767B523C-B7F7-7E55-80C8-7ED53EA47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graph of different colored lines&#10;&#10;AI-generated content may be incorrect.">
            <a:extLst>
              <a:ext uri="{FF2B5EF4-FFF2-40B4-BE49-F238E27FC236}">
                <a16:creationId xmlns:a16="http://schemas.microsoft.com/office/drawing/2014/main" id="{6DFE3794-927F-0E81-2569-C182A6A74F80}"/>
              </a:ext>
            </a:extLst>
          </p:cNvPr>
          <p:cNvPicPr>
            <a:picLocks noChangeAspect="1"/>
          </p:cNvPicPr>
          <p:nvPr/>
        </p:nvPicPr>
        <p:blipFill>
          <a:blip r:embed="rId4"/>
          <a:stretch>
            <a:fillRect/>
          </a:stretch>
        </p:blipFill>
        <p:spPr>
          <a:xfrm>
            <a:off x="0" y="1408159"/>
            <a:ext cx="5082810" cy="2509253"/>
          </a:xfrm>
          <a:prstGeom prst="rect">
            <a:avLst/>
          </a:prstGeom>
        </p:spPr>
      </p:pic>
      <p:pic>
        <p:nvPicPr>
          <p:cNvPr id="28" name="Picture 27" descr="A graph of different colored lines&#10;&#10;AI-generated content may be incorrect.">
            <a:extLst>
              <a:ext uri="{FF2B5EF4-FFF2-40B4-BE49-F238E27FC236}">
                <a16:creationId xmlns:a16="http://schemas.microsoft.com/office/drawing/2014/main" id="{32E01E16-F2C2-4541-EB91-40DAC7F7AACF}"/>
              </a:ext>
            </a:extLst>
          </p:cNvPr>
          <p:cNvPicPr>
            <a:picLocks noChangeAspect="1"/>
          </p:cNvPicPr>
          <p:nvPr/>
        </p:nvPicPr>
        <p:blipFill>
          <a:blip r:embed="rId5"/>
          <a:stretch>
            <a:fillRect/>
          </a:stretch>
        </p:blipFill>
        <p:spPr>
          <a:xfrm>
            <a:off x="4030845" y="1408159"/>
            <a:ext cx="4764186" cy="2352470"/>
          </a:xfrm>
          <a:prstGeom prst="rect">
            <a:avLst/>
          </a:prstGeom>
        </p:spPr>
      </p:pic>
      <p:grpSp>
        <p:nvGrpSpPr>
          <p:cNvPr id="1049" name="Group 1048">
            <a:extLst>
              <a:ext uri="{FF2B5EF4-FFF2-40B4-BE49-F238E27FC236}">
                <a16:creationId xmlns:a16="http://schemas.microsoft.com/office/drawing/2014/main" id="{6490FCF9-88A1-31EE-60F2-B3FE6A91147E}"/>
              </a:ext>
            </a:extLst>
          </p:cNvPr>
          <p:cNvGrpSpPr/>
          <p:nvPr/>
        </p:nvGrpSpPr>
        <p:grpSpPr>
          <a:xfrm>
            <a:off x="1118261" y="4662231"/>
            <a:ext cx="7656421" cy="328790"/>
            <a:chOff x="1118261" y="4662231"/>
            <a:chExt cx="7656421" cy="328790"/>
          </a:xfrm>
        </p:grpSpPr>
        <p:grpSp>
          <p:nvGrpSpPr>
            <p:cNvPr id="52" name="Group 51">
              <a:extLst>
                <a:ext uri="{FF2B5EF4-FFF2-40B4-BE49-F238E27FC236}">
                  <a16:creationId xmlns:a16="http://schemas.microsoft.com/office/drawing/2014/main" id="{359231CF-7D50-0218-35C5-D39A5B659A5A}"/>
                </a:ext>
              </a:extLst>
            </p:cNvPr>
            <p:cNvGrpSpPr/>
            <p:nvPr/>
          </p:nvGrpSpPr>
          <p:grpSpPr>
            <a:xfrm>
              <a:off x="1118261" y="4662262"/>
              <a:ext cx="1080001" cy="319498"/>
              <a:chOff x="447867" y="6400802"/>
              <a:chExt cx="1080001" cy="359954"/>
            </a:xfrm>
          </p:grpSpPr>
          <p:sp>
            <p:nvSpPr>
              <p:cNvPr id="1047" name="Rectangle 1046">
                <a:extLst>
                  <a:ext uri="{FF2B5EF4-FFF2-40B4-BE49-F238E27FC236}">
                    <a16:creationId xmlns:a16="http://schemas.microsoft.com/office/drawing/2014/main" id="{485EE0EA-5066-9941-7C12-F52D86CC35B9}"/>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1048" name="Straight Connector 1047">
                <a:extLst>
                  <a:ext uri="{FF2B5EF4-FFF2-40B4-BE49-F238E27FC236}">
                    <a16:creationId xmlns:a16="http://schemas.microsoft.com/office/drawing/2014/main" id="{9AB02E0A-F489-415C-0051-3BAC26C696E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32BEA87-E6F6-F701-380C-7CA8F047DEB9}"/>
                </a:ext>
              </a:extLst>
            </p:cNvPr>
            <p:cNvGrpSpPr/>
            <p:nvPr/>
          </p:nvGrpSpPr>
          <p:grpSpPr>
            <a:xfrm>
              <a:off x="2419606" y="4662257"/>
              <a:ext cx="1080001" cy="319498"/>
              <a:chOff x="447867" y="6400802"/>
              <a:chExt cx="1080001" cy="359954"/>
            </a:xfrm>
          </p:grpSpPr>
          <p:sp>
            <p:nvSpPr>
              <p:cNvPr id="1045" name="Rectangle 1044">
                <a:extLst>
                  <a:ext uri="{FF2B5EF4-FFF2-40B4-BE49-F238E27FC236}">
                    <a16:creationId xmlns:a16="http://schemas.microsoft.com/office/drawing/2014/main" id="{FB8BE636-974E-CE9E-7633-CB753A9AB561}"/>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6" name="Straight Connector 1045">
                <a:extLst>
                  <a:ext uri="{FF2B5EF4-FFF2-40B4-BE49-F238E27FC236}">
                    <a16:creationId xmlns:a16="http://schemas.microsoft.com/office/drawing/2014/main" id="{1BC3B3E1-262F-520C-4B6E-2D8FFF52F73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A2D88E57-67FB-F00D-D197-69986A82932E}"/>
                </a:ext>
              </a:extLst>
            </p:cNvPr>
            <p:cNvGrpSpPr/>
            <p:nvPr/>
          </p:nvGrpSpPr>
          <p:grpSpPr>
            <a:xfrm>
              <a:off x="3720951" y="4662252"/>
              <a:ext cx="1080001" cy="319498"/>
              <a:chOff x="447867" y="6400802"/>
              <a:chExt cx="1080001" cy="359954"/>
            </a:xfrm>
          </p:grpSpPr>
          <p:sp>
            <p:nvSpPr>
              <p:cNvPr id="1043" name="Rectangle 1042">
                <a:extLst>
                  <a:ext uri="{FF2B5EF4-FFF2-40B4-BE49-F238E27FC236}">
                    <a16:creationId xmlns:a16="http://schemas.microsoft.com/office/drawing/2014/main" id="{9E7200BE-0A32-8953-C54C-671E3B59611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44" name="Straight Connector 1043">
                <a:extLst>
                  <a:ext uri="{FF2B5EF4-FFF2-40B4-BE49-F238E27FC236}">
                    <a16:creationId xmlns:a16="http://schemas.microsoft.com/office/drawing/2014/main" id="{E8E871D6-A933-7396-4C39-EBB1C07F502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1608BB4-36B4-9316-078B-CE33617A179C}"/>
                </a:ext>
              </a:extLst>
            </p:cNvPr>
            <p:cNvGrpSpPr/>
            <p:nvPr/>
          </p:nvGrpSpPr>
          <p:grpSpPr>
            <a:xfrm>
              <a:off x="5022296" y="4662247"/>
              <a:ext cx="1080001" cy="319498"/>
              <a:chOff x="447867" y="6400802"/>
              <a:chExt cx="1080001" cy="359954"/>
            </a:xfrm>
          </p:grpSpPr>
          <p:sp>
            <p:nvSpPr>
              <p:cNvPr id="62" name="Rectangle 61">
                <a:extLst>
                  <a:ext uri="{FF2B5EF4-FFF2-40B4-BE49-F238E27FC236}">
                    <a16:creationId xmlns:a16="http://schemas.microsoft.com/office/drawing/2014/main" id="{7E9EA13F-9C3B-85EB-CBE8-57660A8FD97E}"/>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0" name="Straight Connector 1029">
                <a:extLst>
                  <a:ext uri="{FF2B5EF4-FFF2-40B4-BE49-F238E27FC236}">
                    <a16:creationId xmlns:a16="http://schemas.microsoft.com/office/drawing/2014/main" id="{3BB6E528-FA7B-6A74-B3E3-C3006790EA7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BD770B1-3C89-B36C-318F-DBE2304C82D4}"/>
                </a:ext>
              </a:extLst>
            </p:cNvPr>
            <p:cNvGrpSpPr/>
            <p:nvPr/>
          </p:nvGrpSpPr>
          <p:grpSpPr>
            <a:xfrm>
              <a:off x="6323641" y="4662242"/>
              <a:ext cx="1080001" cy="319498"/>
              <a:chOff x="447867" y="6400802"/>
              <a:chExt cx="1080001" cy="359954"/>
            </a:xfrm>
          </p:grpSpPr>
          <p:sp>
            <p:nvSpPr>
              <p:cNvPr id="60" name="Rectangle 59">
                <a:extLst>
                  <a:ext uri="{FF2B5EF4-FFF2-40B4-BE49-F238E27FC236}">
                    <a16:creationId xmlns:a16="http://schemas.microsoft.com/office/drawing/2014/main" id="{94AAD976-707B-3231-72D1-568D617726CF}"/>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61" name="Straight Connector 60">
                <a:extLst>
                  <a:ext uri="{FF2B5EF4-FFF2-40B4-BE49-F238E27FC236}">
                    <a16:creationId xmlns:a16="http://schemas.microsoft.com/office/drawing/2014/main" id="{DAA92525-15BD-171C-B3C8-56F462C768E7}"/>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106F05B-669B-488D-468A-79617B6A3862}"/>
                </a:ext>
              </a:extLst>
            </p:cNvPr>
            <p:cNvGrpSpPr/>
            <p:nvPr/>
          </p:nvGrpSpPr>
          <p:grpSpPr>
            <a:xfrm>
              <a:off x="7624986" y="4662231"/>
              <a:ext cx="1149696" cy="328790"/>
              <a:chOff x="447867" y="6400802"/>
              <a:chExt cx="1149696" cy="370423"/>
            </a:xfrm>
          </p:grpSpPr>
          <p:sp>
            <p:nvSpPr>
              <p:cNvPr id="58" name="Rectangle 57">
                <a:extLst>
                  <a:ext uri="{FF2B5EF4-FFF2-40B4-BE49-F238E27FC236}">
                    <a16:creationId xmlns:a16="http://schemas.microsoft.com/office/drawing/2014/main" id="{37BD28BE-85F1-D8B9-361A-A05075A33217}"/>
                  </a:ext>
                </a:extLst>
              </p:cNvPr>
              <p:cNvSpPr/>
              <p:nvPr/>
            </p:nvSpPr>
            <p:spPr>
              <a:xfrm>
                <a:off x="447868" y="6462680"/>
                <a:ext cx="1149695"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99267747-CB71-B662-DF9C-B43D1A4E37B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2925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References</a:t>
            </a:r>
            <a:endParaRPr sz="2400"/>
          </a:p>
        </p:txBody>
      </p:sp>
      <p:pic>
        <p:nvPicPr>
          <p:cNvPr id="1030" name="Picture 6" descr="Ball Corporation Recognized by Several Leading Organizations for its  Sustainability and Workplace Achievements">
            <a:extLst>
              <a:ext uri="{FF2B5EF4-FFF2-40B4-BE49-F238E27FC236}">
                <a16:creationId xmlns:a16="http://schemas.microsoft.com/office/drawing/2014/main" id="{629D2B73-22F1-0C68-8AB0-05B51385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9" r="24010"/>
          <a:stretch/>
        </p:blipFill>
        <p:spPr bwMode="auto">
          <a:xfrm>
            <a:off x="8458200" y="142164"/>
            <a:ext cx="521929" cy="5248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F942FE3-B99E-3F95-5E13-590C310334C0}"/>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C4127BB-799E-6A55-E1D1-4E584E6F1D3B}"/>
              </a:ext>
            </a:extLst>
          </p:cNvPr>
          <p:cNvSpPr txBox="1"/>
          <p:nvPr/>
        </p:nvSpPr>
        <p:spPr>
          <a:xfrm>
            <a:off x="520994" y="855583"/>
            <a:ext cx="8016949" cy="1384995"/>
          </a:xfrm>
          <a:prstGeom prst="rect">
            <a:avLst/>
          </a:prstGeom>
          <a:noFill/>
        </p:spPr>
        <p:txBody>
          <a:bodyPr wrap="square" lIns="91440" tIns="45720" rIns="91440" bIns="45720" rtlCol="0" anchor="t">
            <a:spAutoFit/>
          </a:bodyPr>
          <a:lstStyle/>
          <a:p>
            <a:endParaRPr lang="en-GB" sz="1200"/>
          </a:p>
          <a:p>
            <a:r>
              <a:rPr lang="en-GB" sz="1200">
                <a:hlinkClick r:id="rId4"/>
              </a:rPr>
              <a:t>FFS Data (2015-2023) | CMS</a:t>
            </a:r>
            <a:endParaRPr lang="en-GB"/>
          </a:p>
          <a:p>
            <a:r>
              <a:rPr lang="en-GB" sz="1200" u="sng">
                <a:hlinkClick r:id="rId5"/>
              </a:rPr>
              <a:t>https://fred.stlouisfed.org/series/UNRATE</a:t>
            </a:r>
            <a:endParaRPr lang="en-GB" u="sng"/>
          </a:p>
          <a:p>
            <a:r>
              <a:rPr lang="en-GB" sz="1200" u="sng"/>
              <a:t>https://fred.stlouisfed.org/series/CPIAUCSL</a:t>
            </a:r>
            <a:endParaRPr lang="en-GB" u="sng"/>
          </a:p>
          <a:p>
            <a:endParaRPr lang="en-GB" sz="1200"/>
          </a:p>
          <a:p>
            <a:endParaRPr lang="en-GB" sz="1200"/>
          </a:p>
          <a:p>
            <a:endParaRPr lang="en-BD" sz="1200"/>
          </a:p>
        </p:txBody>
      </p:sp>
      <p:pic>
        <p:nvPicPr>
          <p:cNvPr id="3" name="Picture 2" descr="Wellmark® - Apps on Google Play">
            <a:extLst>
              <a:ext uri="{FF2B5EF4-FFF2-40B4-BE49-F238E27FC236}">
                <a16:creationId xmlns:a16="http://schemas.microsoft.com/office/drawing/2014/main" id="{55B3875F-33D6-02DC-7FDD-299E0F70F1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2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a:t>Medicare &amp;</a:t>
            </a:r>
            <a:r>
              <a:rPr lang="en-US" sz="2400" b="1"/>
              <a:t> </a:t>
            </a:r>
            <a:r>
              <a:rPr lang="en-US" sz="2400"/>
              <a:t>Medicaid</a:t>
            </a:r>
            <a:r>
              <a:rPr lang="en-US" sz="2400" b="1"/>
              <a:t> </a:t>
            </a:r>
            <a:r>
              <a:rPr lang="en-US" sz="2400"/>
              <a:t> </a:t>
            </a:r>
            <a:endParaRPr lang="en-US" sz="2400" b="1"/>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B8D7E00-EAB5-0080-89F3-1044804315A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6707CD57-2466-7947-4A30-03790DA31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A387A221-73D7-A8B4-1F48-AD586EEBB71B}"/>
              </a:ext>
            </a:extLst>
          </p:cNvPr>
          <p:cNvGrpSpPr/>
          <p:nvPr/>
        </p:nvGrpSpPr>
        <p:grpSpPr>
          <a:xfrm>
            <a:off x="1118261" y="4662231"/>
            <a:ext cx="7656422" cy="328790"/>
            <a:chOff x="1118261" y="4662231"/>
            <a:chExt cx="7656422" cy="328790"/>
          </a:xfrm>
        </p:grpSpPr>
        <p:grpSp>
          <p:nvGrpSpPr>
            <p:cNvPr id="9" name="Group 8">
              <a:extLst>
                <a:ext uri="{FF2B5EF4-FFF2-40B4-BE49-F238E27FC236}">
                  <a16:creationId xmlns:a16="http://schemas.microsoft.com/office/drawing/2014/main" id="{FAD75BD7-15F6-5EFF-C94D-0514F35D0EEA}"/>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1A5F901E-E2E3-3879-B629-D66E649F888A}"/>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45D45A34-1A2F-2A69-928F-AFFDBB2C12A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C580F9B-1D19-B0C4-B1BB-4EF39813E27D}"/>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D04350FD-43D0-24FD-2D42-FB382BC27544}"/>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72AAB22D-B0B8-BE1D-1CF0-5CBCA1DB9B4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14C4076-1144-021C-46E2-74D6CC833023}"/>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A06472B0-36D7-361D-D25A-AA091304B8B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4AAA81DF-F8F3-D750-A7C0-9796C263F649}"/>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0820ECF-2C17-F79F-3BCB-39B8DD26F932}"/>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89D1FB0D-D4E8-928E-3C06-3A6CCFB0DD07}"/>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B48E5E91-E1DA-35EC-FF43-0CC605DBFBA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F3CD9B7-435C-B9CB-1AD7-B5009C7F8BC1}"/>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90AC8CDE-E7AE-1907-B36D-5647593BCCF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0E127266-640A-8FA2-668A-558308E103D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4CD5461-15AC-3BB9-2C39-740BB5099478}"/>
                </a:ext>
              </a:extLst>
            </p:cNvPr>
            <p:cNvGrpSpPr/>
            <p:nvPr/>
          </p:nvGrpSpPr>
          <p:grpSpPr>
            <a:xfrm>
              <a:off x="7538401" y="4662231"/>
              <a:ext cx="1236282" cy="328790"/>
              <a:chOff x="361282" y="6400802"/>
              <a:chExt cx="1236282" cy="370423"/>
            </a:xfrm>
          </p:grpSpPr>
          <p:sp>
            <p:nvSpPr>
              <p:cNvPr id="19" name="Rectangle 18">
                <a:extLst>
                  <a:ext uri="{FF2B5EF4-FFF2-40B4-BE49-F238E27FC236}">
                    <a16:creationId xmlns:a16="http://schemas.microsoft.com/office/drawing/2014/main" id="{25C0A5E6-67C5-F7CC-4FCD-A6F01B676876}"/>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AD5B7BC2-990C-42A4-2157-71AD0596409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3" name="Table 2">
            <a:extLst>
              <a:ext uri="{FF2B5EF4-FFF2-40B4-BE49-F238E27FC236}">
                <a16:creationId xmlns:a16="http://schemas.microsoft.com/office/drawing/2014/main" id="{E74C1AB4-4C50-2BE1-A706-23EF1F8DEF20}"/>
              </a:ext>
            </a:extLst>
          </p:cNvPr>
          <p:cNvGraphicFramePr>
            <a:graphicFrameLocks noGrp="1"/>
          </p:cNvGraphicFramePr>
          <p:nvPr>
            <p:extLst>
              <p:ext uri="{D42A27DB-BD31-4B8C-83A1-F6EECF244321}">
                <p14:modId xmlns:p14="http://schemas.microsoft.com/office/powerpoint/2010/main" val="225424337"/>
              </p:ext>
            </p:extLst>
          </p:nvPr>
        </p:nvGraphicFramePr>
        <p:xfrm>
          <a:off x="1583004" y="1031735"/>
          <a:ext cx="5979750" cy="3083768"/>
        </p:xfrm>
        <a:graphic>
          <a:graphicData uri="http://schemas.openxmlformats.org/drawingml/2006/table">
            <a:tbl>
              <a:tblPr firstRow="1" bandRow="1">
                <a:tableStyleId>{C4E5EA32-9303-4729-9A89-E96DC8F2E9CB}</a:tableStyleId>
              </a:tblPr>
              <a:tblGrid>
                <a:gridCol w="1494937">
                  <a:extLst>
                    <a:ext uri="{9D8B030D-6E8A-4147-A177-3AD203B41FA5}">
                      <a16:colId xmlns:a16="http://schemas.microsoft.com/office/drawing/2014/main" val="2848797732"/>
                    </a:ext>
                  </a:extLst>
                </a:gridCol>
                <a:gridCol w="1494937">
                  <a:extLst>
                    <a:ext uri="{9D8B030D-6E8A-4147-A177-3AD203B41FA5}">
                      <a16:colId xmlns:a16="http://schemas.microsoft.com/office/drawing/2014/main" val="4219567149"/>
                    </a:ext>
                  </a:extLst>
                </a:gridCol>
                <a:gridCol w="1501144">
                  <a:extLst>
                    <a:ext uri="{9D8B030D-6E8A-4147-A177-3AD203B41FA5}">
                      <a16:colId xmlns:a16="http://schemas.microsoft.com/office/drawing/2014/main" val="3801403444"/>
                    </a:ext>
                  </a:extLst>
                </a:gridCol>
                <a:gridCol w="1488732">
                  <a:extLst>
                    <a:ext uri="{9D8B030D-6E8A-4147-A177-3AD203B41FA5}">
                      <a16:colId xmlns:a16="http://schemas.microsoft.com/office/drawing/2014/main" val="3810270853"/>
                    </a:ext>
                  </a:extLst>
                </a:gridCol>
              </a:tblGrid>
              <a:tr h="214518">
                <a:tc>
                  <a:txBody>
                    <a:bodyPr/>
                    <a:lstStyle/>
                    <a:p>
                      <a:pPr lvl="0" algn="ctr">
                        <a:buNone/>
                      </a:pPr>
                      <a:r>
                        <a:rPr lang="en-US" sz="1100" b="1" i="0" u="none" strike="noStrike" noProof="0">
                          <a:solidFill>
                            <a:srgbClr val="000000"/>
                          </a:solidFill>
                          <a:latin typeface="Arial"/>
                        </a:rPr>
                        <a:t>Feature</a:t>
                      </a:r>
                      <a:endParaRPr lang="en-US" sz="1100" b="1">
                        <a:solidFill>
                          <a:srgbClr val="000000"/>
                        </a:solidFill>
                      </a:endParaRPr>
                    </a:p>
                  </a:txBody>
                  <a:tcPr/>
                </a:tc>
                <a:tc>
                  <a:txBody>
                    <a:bodyPr/>
                    <a:lstStyle/>
                    <a:p>
                      <a:pPr lvl="0" algn="ctr">
                        <a:buNone/>
                      </a:pPr>
                      <a:r>
                        <a:rPr lang="en-US" sz="1100" b="1" i="0" u="none" strike="noStrike" noProof="0">
                          <a:latin typeface="Arial"/>
                        </a:rPr>
                        <a:t>Medicare</a:t>
                      </a:r>
                      <a:endParaRPr lang="en-US" sz="1100" b="1"/>
                    </a:p>
                  </a:txBody>
                  <a:tcPr/>
                </a:tc>
                <a:tc>
                  <a:txBody>
                    <a:bodyPr/>
                    <a:lstStyle/>
                    <a:p>
                      <a:pPr lvl="0" algn="ctr">
                        <a:buNone/>
                      </a:pPr>
                      <a:r>
                        <a:rPr lang="en-US" sz="1100" b="1" i="0" u="none" strike="noStrike" noProof="0">
                          <a:latin typeface="Arial"/>
                        </a:rPr>
                        <a:t>Medicaid</a:t>
                      </a:r>
                      <a:endParaRPr lang="en-US" sz="1100" b="1"/>
                    </a:p>
                  </a:txBody>
                  <a:tcPr/>
                </a:tc>
                <a:tc>
                  <a:txBody>
                    <a:bodyPr/>
                    <a:lstStyle/>
                    <a:p>
                      <a:pPr lvl="0" algn="ctr">
                        <a:buNone/>
                      </a:pPr>
                      <a:r>
                        <a:rPr lang="en-US" sz="1100" b="1" i="0" u="none" strike="noStrike" noProof="0">
                          <a:latin typeface="Arial"/>
                        </a:rPr>
                        <a:t>    Dual-Eligible</a:t>
                      </a:r>
                      <a:endParaRPr lang="en-US" sz="1100" b="1"/>
                    </a:p>
                  </a:txBody>
                  <a:tcPr/>
                </a:tc>
                <a:extLst>
                  <a:ext uri="{0D108BD9-81ED-4DB2-BD59-A6C34878D82A}">
                    <a16:rowId xmlns:a16="http://schemas.microsoft.com/office/drawing/2014/main" val="3031982868"/>
                  </a:ext>
                </a:extLst>
              </a:tr>
              <a:tr h="364680">
                <a:tc>
                  <a:txBody>
                    <a:bodyPr/>
                    <a:lstStyle/>
                    <a:p>
                      <a:pPr lvl="0" algn="ctr">
                        <a:buNone/>
                      </a:pPr>
                      <a:r>
                        <a:rPr lang="en-US" sz="1100" b="1" i="0" u="none" strike="noStrike" noProof="0">
                          <a:solidFill>
                            <a:srgbClr val="000000"/>
                          </a:solidFill>
                          <a:latin typeface="Arial"/>
                        </a:rPr>
                        <a:t>Hospital &amp; Doctor Visits</a:t>
                      </a:r>
                      <a:endParaRPr lang="en-US" sz="1100" b="1">
                        <a:solidFill>
                          <a:srgbClr val="000000"/>
                        </a:solidFill>
                      </a:endParaRPr>
                    </a:p>
                  </a:txBody>
                  <a:tcPr/>
                </a:tc>
                <a:tc>
                  <a:txBody>
                    <a:bodyPr/>
                    <a:lstStyle/>
                    <a:p>
                      <a:pPr lvl="0" algn="ctr">
                        <a:buNone/>
                      </a:pPr>
                      <a:r>
                        <a:rPr lang="en-US" sz="1100" b="0" i="0" u="none" strike="noStrike" noProof="0">
                          <a:latin typeface="Arial"/>
                        </a:rPr>
                        <a:t>Covered (Parts A &amp; B)</a:t>
                      </a:r>
                      <a:endParaRPr lang="en-US" sz="1100"/>
                    </a:p>
                  </a:txBody>
                  <a:tcPr/>
                </a:tc>
                <a:tc>
                  <a:txBody>
                    <a:bodyPr/>
                    <a:lstStyle/>
                    <a:p>
                      <a:pPr lvl="0" algn="ctr">
                        <a:buNone/>
                      </a:pPr>
                      <a:r>
                        <a:rPr lang="en-US" sz="1100" b="0" i="0" u="none" strike="noStrike" noProof="0">
                          <a:latin typeface="Arial"/>
                        </a:rPr>
                        <a:t>Covered</a:t>
                      </a:r>
                      <a:endParaRPr lang="en-US" sz="1100"/>
                    </a:p>
                  </a:txBody>
                  <a:tcPr/>
                </a:tc>
                <a:tc>
                  <a:txBody>
                    <a:bodyPr/>
                    <a:lstStyle/>
                    <a:p>
                      <a:pPr lvl="0" algn="ctr">
                        <a:buNone/>
                      </a:pPr>
                      <a:r>
                        <a:rPr lang="en-US" sz="1100" b="0" i="0" u="none" strike="noStrike" noProof="0">
                          <a:latin typeface="Arial"/>
                        </a:rPr>
                        <a:t>Covered</a:t>
                      </a:r>
                      <a:endParaRPr lang="en-US" sz="1100"/>
                    </a:p>
                  </a:txBody>
                  <a:tcPr/>
                </a:tc>
                <a:extLst>
                  <a:ext uri="{0D108BD9-81ED-4DB2-BD59-A6C34878D82A}">
                    <a16:rowId xmlns:a16="http://schemas.microsoft.com/office/drawing/2014/main" val="3960610119"/>
                  </a:ext>
                </a:extLst>
              </a:tr>
              <a:tr h="364680">
                <a:tc>
                  <a:txBody>
                    <a:bodyPr/>
                    <a:lstStyle/>
                    <a:p>
                      <a:pPr lvl="0" algn="ctr">
                        <a:buNone/>
                      </a:pPr>
                      <a:r>
                        <a:rPr lang="en-US" sz="1100" b="1" i="0" u="none" strike="noStrike" noProof="0">
                          <a:solidFill>
                            <a:srgbClr val="000000"/>
                          </a:solidFill>
                          <a:latin typeface="Arial"/>
                        </a:rPr>
                        <a:t>Prescription Drugs</a:t>
                      </a:r>
                      <a:endParaRPr lang="en-US" sz="1100" b="1">
                        <a:solidFill>
                          <a:srgbClr val="000000"/>
                        </a:solidFill>
                      </a:endParaRPr>
                    </a:p>
                  </a:txBody>
                  <a:tcPr/>
                </a:tc>
                <a:tc>
                  <a:txBody>
                    <a:bodyPr/>
                    <a:lstStyle/>
                    <a:p>
                      <a:pPr lvl="0" algn="ctr">
                        <a:buNone/>
                      </a:pPr>
                      <a:r>
                        <a:rPr lang="en-US" sz="1100" b="0" i="0" u="none" strike="noStrike" noProof="0">
                          <a:latin typeface="Arial"/>
                        </a:rPr>
                        <a:t>Part D (extra cost)</a:t>
                      </a:r>
                      <a:endParaRPr lang="en-US" sz="1100"/>
                    </a:p>
                  </a:txBody>
                  <a:tcPr/>
                </a:tc>
                <a:tc>
                  <a:txBody>
                    <a:bodyPr/>
                    <a:lstStyle/>
                    <a:p>
                      <a:pPr lvl="0" algn="ctr">
                        <a:buNone/>
                      </a:pPr>
                      <a:r>
                        <a:rPr lang="en-US" sz="1100" b="0" i="0" u="none" strike="noStrike" noProof="0">
                          <a:latin typeface="Arial"/>
                        </a:rPr>
                        <a:t>Covered</a:t>
                      </a:r>
                      <a:endParaRPr lang="en-US" sz="1100"/>
                    </a:p>
                  </a:txBody>
                  <a:tcPr/>
                </a:tc>
                <a:tc>
                  <a:txBody>
                    <a:bodyPr/>
                    <a:lstStyle/>
                    <a:p>
                      <a:pPr lvl="0" algn="ctr">
                        <a:buNone/>
                      </a:pPr>
                      <a:r>
                        <a:rPr lang="en-US" sz="1100" b="0" i="0" u="none" strike="noStrike" noProof="0">
                          <a:latin typeface="Arial"/>
                        </a:rPr>
                        <a:t>    Enhanced via Extra Help</a:t>
                      </a:r>
                      <a:endParaRPr lang="en-US" sz="1100"/>
                    </a:p>
                  </a:txBody>
                  <a:tcPr/>
                </a:tc>
                <a:extLst>
                  <a:ext uri="{0D108BD9-81ED-4DB2-BD59-A6C34878D82A}">
                    <a16:rowId xmlns:a16="http://schemas.microsoft.com/office/drawing/2014/main" val="3357468214"/>
                  </a:ext>
                </a:extLst>
              </a:tr>
              <a:tr h="364680">
                <a:tc>
                  <a:txBody>
                    <a:bodyPr/>
                    <a:lstStyle/>
                    <a:p>
                      <a:pPr lvl="0" algn="ctr">
                        <a:buNone/>
                      </a:pPr>
                      <a:r>
                        <a:rPr lang="en-US" sz="1100" b="1" i="0" u="none" strike="noStrike" noProof="0">
                          <a:solidFill>
                            <a:srgbClr val="000000"/>
                          </a:solidFill>
                          <a:latin typeface="Arial"/>
                        </a:rPr>
                        <a:t>Dental, Vision, Hearing</a:t>
                      </a:r>
                      <a:endParaRPr lang="en-US" sz="1100" b="1">
                        <a:solidFill>
                          <a:srgbClr val="000000"/>
                        </a:solidFill>
                      </a:endParaRPr>
                    </a:p>
                  </a:txBody>
                  <a:tcPr/>
                </a:tc>
                <a:tc>
                  <a:txBody>
                    <a:bodyPr/>
                    <a:lstStyle/>
                    <a:p>
                      <a:pPr lvl="0" algn="ctr">
                        <a:buNone/>
                      </a:pPr>
                      <a:r>
                        <a:rPr lang="en-US" sz="1100" b="0" i="0" u="none" strike="noStrike" noProof="0">
                          <a:latin typeface="Arial"/>
                        </a:rPr>
                        <a:t>Limited</a:t>
                      </a:r>
                      <a:endParaRPr lang="en-US" sz="1100"/>
                    </a:p>
                  </a:txBody>
                  <a:tcPr/>
                </a:tc>
                <a:tc>
                  <a:txBody>
                    <a:bodyPr/>
                    <a:lstStyle/>
                    <a:p>
                      <a:pPr lvl="0" algn="ctr">
                        <a:buNone/>
                      </a:pPr>
                      <a:r>
                        <a:rPr lang="en-US" sz="1100" b="0" i="0" u="none" strike="noStrike" noProof="0">
                          <a:latin typeface="Arial"/>
                        </a:rPr>
                        <a:t>Often included</a:t>
                      </a:r>
                      <a:endParaRPr lang="en-US" sz="1100"/>
                    </a:p>
                  </a:txBody>
                  <a:tcPr/>
                </a:tc>
                <a:tc>
                  <a:txBody>
                    <a:bodyPr/>
                    <a:lstStyle/>
                    <a:p>
                      <a:pPr lvl="0" algn="ctr">
                        <a:buNone/>
                      </a:pPr>
                      <a:r>
                        <a:rPr lang="en-US" sz="1100" b="0" i="0" u="none" strike="noStrike" noProof="0">
                          <a:latin typeface="Arial"/>
                        </a:rPr>
                        <a:t>Expanded under Medicaid</a:t>
                      </a:r>
                      <a:endParaRPr lang="en-US" sz="1100"/>
                    </a:p>
                  </a:txBody>
                  <a:tcPr/>
                </a:tc>
                <a:extLst>
                  <a:ext uri="{0D108BD9-81ED-4DB2-BD59-A6C34878D82A}">
                    <a16:rowId xmlns:a16="http://schemas.microsoft.com/office/drawing/2014/main" val="3420655482"/>
                  </a:ext>
                </a:extLst>
              </a:tr>
              <a:tr h="364680">
                <a:tc>
                  <a:txBody>
                    <a:bodyPr/>
                    <a:lstStyle/>
                    <a:p>
                      <a:pPr lvl="0" algn="ctr">
                        <a:buNone/>
                      </a:pPr>
                      <a:r>
                        <a:rPr lang="en-US" sz="1100" b="1" i="0" u="none" strike="noStrike" noProof="0">
                          <a:solidFill>
                            <a:srgbClr val="000000"/>
                          </a:solidFill>
                          <a:latin typeface="Arial"/>
                        </a:rPr>
                        <a:t>Long-Term Care</a:t>
                      </a:r>
                      <a:endParaRPr lang="en-US" sz="1100" b="1">
                        <a:solidFill>
                          <a:srgbClr val="000000"/>
                        </a:solidFill>
                      </a:endParaRPr>
                    </a:p>
                  </a:txBody>
                  <a:tcPr/>
                </a:tc>
                <a:tc>
                  <a:txBody>
                    <a:bodyPr/>
                    <a:lstStyle/>
                    <a:p>
                      <a:pPr lvl="0" algn="ctr">
                        <a:buNone/>
                      </a:pPr>
                      <a:r>
                        <a:rPr lang="en-US" sz="1100" b="0" i="0" u="none" strike="noStrike" noProof="0">
                          <a:latin typeface="Arial"/>
                        </a:rPr>
                        <a:t>Limited</a:t>
                      </a:r>
                      <a:endParaRPr lang="en-US" sz="1100"/>
                    </a:p>
                  </a:txBody>
                  <a:tcPr/>
                </a:tc>
                <a:tc>
                  <a:txBody>
                    <a:bodyPr/>
                    <a:lstStyle/>
                    <a:p>
                      <a:pPr lvl="0" algn="ctr">
                        <a:buNone/>
                      </a:pPr>
                      <a:r>
                        <a:rPr lang="en-US" sz="1100" b="0" i="0" u="none" strike="noStrike" noProof="0">
                          <a:latin typeface="Arial"/>
                        </a:rPr>
                        <a:t>Yes</a:t>
                      </a:r>
                      <a:endParaRPr lang="en-US" sz="1100"/>
                    </a:p>
                  </a:txBody>
                  <a:tcPr/>
                </a:tc>
                <a:tc>
                  <a:txBody>
                    <a:bodyPr/>
                    <a:lstStyle/>
                    <a:p>
                      <a:pPr lvl="0" algn="ctr">
                        <a:buNone/>
                      </a:pPr>
                      <a:r>
                        <a:rPr lang="en-US" sz="1100" b="0" i="0" u="none" strike="noStrike" noProof="0">
                          <a:latin typeface="Arial"/>
                        </a:rPr>
                        <a:t>    Yes</a:t>
                      </a:r>
                      <a:endParaRPr lang="en-US" sz="1100"/>
                    </a:p>
                  </a:txBody>
                  <a:tcPr/>
                </a:tc>
                <a:extLst>
                  <a:ext uri="{0D108BD9-81ED-4DB2-BD59-A6C34878D82A}">
                    <a16:rowId xmlns:a16="http://schemas.microsoft.com/office/drawing/2014/main" val="3492075954"/>
                  </a:ext>
                </a:extLst>
              </a:tr>
              <a:tr h="514843">
                <a:tc>
                  <a:txBody>
                    <a:bodyPr/>
                    <a:lstStyle/>
                    <a:p>
                      <a:pPr lvl="0" algn="ctr">
                        <a:buNone/>
                      </a:pPr>
                      <a:r>
                        <a:rPr lang="en-US" sz="1100" b="1" i="0" u="none" strike="noStrike" noProof="0">
                          <a:solidFill>
                            <a:srgbClr val="000000"/>
                          </a:solidFill>
                          <a:latin typeface="Arial"/>
                        </a:rPr>
                        <a:t>Premium Help</a:t>
                      </a:r>
                      <a:endParaRPr lang="en-US" sz="1100" b="1">
                        <a:solidFill>
                          <a:srgbClr val="000000"/>
                        </a:solidFill>
                      </a:endParaRPr>
                    </a:p>
                  </a:txBody>
                  <a:tcPr/>
                </a:tc>
                <a:tc>
                  <a:txBody>
                    <a:bodyPr/>
                    <a:lstStyle/>
                    <a:p>
                      <a:pPr lvl="0" algn="ctr">
                        <a:buNone/>
                      </a:pPr>
                      <a:r>
                        <a:rPr lang="en-US" sz="1100" b="0" i="0" u="none" strike="noStrike" noProof="0">
                          <a:latin typeface="Arial"/>
                        </a:rPr>
                        <a:t>No</a:t>
                      </a:r>
                      <a:endParaRPr lang="en-US" sz="1100"/>
                    </a:p>
                  </a:txBody>
                  <a:tcPr/>
                </a:tc>
                <a:tc>
                  <a:txBody>
                    <a:bodyPr/>
                    <a:lstStyle/>
                    <a:p>
                      <a:pPr lvl="0" algn="ctr">
                        <a:buNone/>
                      </a:pPr>
                      <a:r>
                        <a:rPr lang="en-US" sz="1100" b="0" i="0" u="none" strike="noStrike" noProof="0">
                          <a:latin typeface="Arial"/>
                        </a:rPr>
                        <a:t>N/A</a:t>
                      </a:r>
                      <a:endParaRPr lang="en-US" sz="1100"/>
                    </a:p>
                  </a:txBody>
                  <a:tcPr/>
                </a:tc>
                <a:tc>
                  <a:txBody>
                    <a:bodyPr/>
                    <a:lstStyle/>
                    <a:p>
                      <a:pPr lvl="0" algn="ctr">
                        <a:buNone/>
                      </a:pPr>
                      <a:r>
                        <a:rPr lang="en-US" sz="1100" b="0" i="0" u="none" strike="noStrike" noProof="0">
                          <a:latin typeface="Arial"/>
                        </a:rPr>
                        <a:t>Medicaid pays Medicare premiums</a:t>
                      </a:r>
                      <a:endParaRPr lang="en-US" sz="1100"/>
                    </a:p>
                  </a:txBody>
                  <a:tcPr/>
                </a:tc>
                <a:extLst>
                  <a:ext uri="{0D108BD9-81ED-4DB2-BD59-A6C34878D82A}">
                    <a16:rowId xmlns:a16="http://schemas.microsoft.com/office/drawing/2014/main" val="4078569977"/>
                  </a:ext>
                </a:extLst>
              </a:tr>
              <a:tr h="665005">
                <a:tc>
                  <a:txBody>
                    <a:bodyPr/>
                    <a:lstStyle/>
                    <a:p>
                      <a:pPr lvl="0" algn="ctr">
                        <a:buNone/>
                      </a:pPr>
                      <a:r>
                        <a:rPr lang="en-US" sz="1100" b="1" i="0" u="none" strike="noStrike" noProof="0">
                          <a:solidFill>
                            <a:srgbClr val="000000"/>
                          </a:solidFill>
                          <a:latin typeface="Arial"/>
                        </a:rPr>
                        <a:t>Copay/Coinsurance Help</a:t>
                      </a:r>
                      <a:endParaRPr lang="en-US" sz="1100" b="1">
                        <a:solidFill>
                          <a:srgbClr val="000000"/>
                        </a:solidFill>
                      </a:endParaRPr>
                    </a:p>
                  </a:txBody>
                  <a:tcPr/>
                </a:tc>
                <a:tc>
                  <a:txBody>
                    <a:bodyPr/>
                    <a:lstStyle/>
                    <a:p>
                      <a:pPr lvl="0" algn="ctr">
                        <a:buNone/>
                      </a:pPr>
                      <a:r>
                        <a:rPr lang="en-US" sz="1100" b="0" i="0" u="none" strike="noStrike" noProof="0">
                          <a:latin typeface="Arial"/>
                        </a:rPr>
                        <a:t>No</a:t>
                      </a:r>
                      <a:endParaRPr lang="en-US" sz="1100"/>
                    </a:p>
                  </a:txBody>
                  <a:tcPr/>
                </a:tc>
                <a:tc>
                  <a:txBody>
                    <a:bodyPr/>
                    <a:lstStyle/>
                    <a:p>
                      <a:pPr lvl="0" algn="ctr">
                        <a:buNone/>
                      </a:pPr>
                      <a:r>
                        <a:rPr lang="en-US" sz="1100" b="0" i="0" u="none" strike="noStrike" noProof="0">
                          <a:latin typeface="Arial"/>
                        </a:rPr>
                        <a:t>N/A</a:t>
                      </a:r>
                      <a:endParaRPr lang="en-US" sz="1100"/>
                    </a:p>
                  </a:txBody>
                  <a:tcPr/>
                </a:tc>
                <a:tc>
                  <a:txBody>
                    <a:bodyPr/>
                    <a:lstStyle/>
                    <a:p>
                      <a:pPr lvl="0" algn="ctr">
                        <a:buNone/>
                      </a:pPr>
                      <a:r>
                        <a:rPr lang="en-US" sz="1100" b="0" i="0" u="none" strike="noStrike" noProof="0">
                          <a:latin typeface="Arial"/>
                        </a:rPr>
                        <a:t>Medicaid reduces/eliminates out-of-pocket costs</a:t>
                      </a:r>
                      <a:endParaRPr lang="en-US" sz="1100"/>
                    </a:p>
                  </a:txBody>
                  <a:tcPr/>
                </a:tc>
                <a:extLst>
                  <a:ext uri="{0D108BD9-81ED-4DB2-BD59-A6C34878D82A}">
                    <a16:rowId xmlns:a16="http://schemas.microsoft.com/office/drawing/2014/main" val="2145381872"/>
                  </a:ext>
                </a:extLst>
              </a:tr>
            </a:tbl>
          </a:graphicData>
        </a:graphic>
      </p:graphicFrame>
    </p:spTree>
    <p:extLst>
      <p:ext uri="{BB962C8B-B14F-4D97-AF65-F5344CB8AC3E}">
        <p14:creationId xmlns:p14="http://schemas.microsoft.com/office/powerpoint/2010/main" val="378706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Problem Statement &amp; Action Plan</a:t>
            </a:r>
            <a:endParaRPr sz="24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08;p45">
            <a:extLst>
              <a:ext uri="{FF2B5EF4-FFF2-40B4-BE49-F238E27FC236}">
                <a16:creationId xmlns:a16="http://schemas.microsoft.com/office/drawing/2014/main" id="{1F02D627-8ED3-AFD8-B12F-4A22CADC0083}"/>
              </a:ext>
            </a:extLst>
          </p:cNvPr>
          <p:cNvSpPr/>
          <p:nvPr/>
        </p:nvSpPr>
        <p:spPr>
          <a:xfrm>
            <a:off x="1775012" y="2193243"/>
            <a:ext cx="7011596" cy="2027168"/>
          </a:xfrm>
          <a:prstGeom prst="rect">
            <a:avLst/>
          </a:prstGeom>
          <a:solidFill>
            <a:srgbClr val="2B3252">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109;p45">
            <a:extLst>
              <a:ext uri="{FF2B5EF4-FFF2-40B4-BE49-F238E27FC236}">
                <a16:creationId xmlns:a16="http://schemas.microsoft.com/office/drawing/2014/main" id="{44FC1B49-A51D-535A-7E3A-C2B1A80A51FE}"/>
              </a:ext>
            </a:extLst>
          </p:cNvPr>
          <p:cNvGrpSpPr/>
          <p:nvPr/>
        </p:nvGrpSpPr>
        <p:grpSpPr>
          <a:xfrm>
            <a:off x="1877193" y="2346096"/>
            <a:ext cx="3219907" cy="1519722"/>
            <a:chOff x="614638" y="3505652"/>
            <a:chExt cx="3906615" cy="1519722"/>
          </a:xfrm>
        </p:grpSpPr>
        <p:sp>
          <p:nvSpPr>
            <p:cNvPr id="8" name="Google Shape;2111;p45">
              <a:extLst>
                <a:ext uri="{FF2B5EF4-FFF2-40B4-BE49-F238E27FC236}">
                  <a16:creationId xmlns:a16="http://schemas.microsoft.com/office/drawing/2014/main" id="{CB6FAD05-2E0D-6BD6-BBDC-E06265E7963F}"/>
                </a:ext>
              </a:extLst>
            </p:cNvPr>
            <p:cNvSpPr txBox="1"/>
            <p:nvPr/>
          </p:nvSpPr>
          <p:spPr>
            <a:xfrm>
              <a:off x="2756653" y="4188669"/>
              <a:ext cx="1764600" cy="8367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9" name="Google Shape;2112;p45">
              <a:extLst>
                <a:ext uri="{FF2B5EF4-FFF2-40B4-BE49-F238E27FC236}">
                  <a16:creationId xmlns:a16="http://schemas.microsoft.com/office/drawing/2014/main" id="{BAFEBAA2-9445-EE3C-3425-60C1E9E1AD1A}"/>
                </a:ext>
              </a:extLst>
            </p:cNvPr>
            <p:cNvSpPr/>
            <p:nvPr/>
          </p:nvSpPr>
          <p:spPr>
            <a:xfrm>
              <a:off x="614638" y="3505652"/>
              <a:ext cx="1764600" cy="457200"/>
            </a:xfrm>
            <a:prstGeom prst="roundRect">
              <a:avLst>
                <a:gd name="adj" fmla="val 0"/>
              </a:avLst>
            </a:prstGeom>
            <a:solidFill>
              <a:srgbClr val="0079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Executive Summary</a:t>
              </a:r>
              <a:endParaRPr>
                <a:solidFill>
                  <a:schemeClr val="lt1"/>
                </a:solidFill>
              </a:endParaRPr>
            </a:p>
          </p:txBody>
        </p:sp>
      </p:grpSp>
      <p:grpSp>
        <p:nvGrpSpPr>
          <p:cNvPr id="13" name="Google Shape;2113;p45">
            <a:extLst>
              <a:ext uri="{FF2B5EF4-FFF2-40B4-BE49-F238E27FC236}">
                <a16:creationId xmlns:a16="http://schemas.microsoft.com/office/drawing/2014/main" id="{842AC24F-7EC3-68A0-10B7-1E4667D9E5F1}"/>
              </a:ext>
            </a:extLst>
          </p:cNvPr>
          <p:cNvGrpSpPr/>
          <p:nvPr/>
        </p:nvGrpSpPr>
        <p:grpSpPr>
          <a:xfrm>
            <a:off x="1774109" y="2335394"/>
            <a:ext cx="3322991" cy="1746075"/>
            <a:chOff x="400761" y="3494950"/>
            <a:chExt cx="4031682" cy="1746075"/>
          </a:xfrm>
        </p:grpSpPr>
        <p:sp>
          <p:nvSpPr>
            <p:cNvPr id="15" name="Google Shape;2115;p45">
              <a:extLst>
                <a:ext uri="{FF2B5EF4-FFF2-40B4-BE49-F238E27FC236}">
                  <a16:creationId xmlns:a16="http://schemas.microsoft.com/office/drawing/2014/main" id="{0BE1EF35-BB18-4062-8372-DB8FCF184EEF}"/>
                </a:ext>
              </a:extLst>
            </p:cNvPr>
            <p:cNvSpPr txBox="1"/>
            <p:nvPr/>
          </p:nvSpPr>
          <p:spPr>
            <a:xfrm>
              <a:off x="400761" y="3973020"/>
              <a:ext cx="1953705" cy="12680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Roboto"/>
                  <a:ea typeface="Roboto"/>
                  <a:cs typeface="Roboto"/>
                  <a:sym typeface="Roboto"/>
                </a:rPr>
                <a:t>Concise, data-driven overview of our findings and approach</a:t>
              </a:r>
            </a:p>
          </p:txBody>
        </p:sp>
        <p:sp>
          <p:nvSpPr>
            <p:cNvPr id="16" name="Google Shape;2116;p45">
              <a:extLst>
                <a:ext uri="{FF2B5EF4-FFF2-40B4-BE49-F238E27FC236}">
                  <a16:creationId xmlns:a16="http://schemas.microsoft.com/office/drawing/2014/main" id="{53D1AE5B-AD41-47BD-80F0-7E6F89ED8B24}"/>
                </a:ext>
              </a:extLst>
            </p:cNvPr>
            <p:cNvSpPr/>
            <p:nvPr/>
          </p:nvSpPr>
          <p:spPr>
            <a:xfrm>
              <a:off x="2667843" y="3494950"/>
              <a:ext cx="1764600" cy="457200"/>
            </a:xfrm>
            <a:prstGeom prst="roundRect">
              <a:avLst>
                <a:gd name="adj" fmla="val 0"/>
              </a:avLst>
            </a:prstGeom>
            <a:solidFill>
              <a:srgbClr val="42A8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1"/>
                  </a:solidFill>
                  <a:latin typeface="Fira Sans Extra Condensed"/>
                  <a:ea typeface="Fira Sans Extra Condensed"/>
                  <a:cs typeface="Fira Sans Extra Condensed"/>
                  <a:sym typeface="Fira Sans Extra Condensed"/>
                </a:rPr>
                <a:t>Data &amp; Methodology</a:t>
              </a:r>
              <a:endParaRPr>
                <a:solidFill>
                  <a:schemeClr val="tx1"/>
                </a:solidFill>
              </a:endParaRPr>
            </a:p>
          </p:txBody>
        </p:sp>
      </p:grpSp>
      <p:grpSp>
        <p:nvGrpSpPr>
          <p:cNvPr id="23" name="Google Shape;2117;p45">
            <a:extLst>
              <a:ext uri="{FF2B5EF4-FFF2-40B4-BE49-F238E27FC236}">
                <a16:creationId xmlns:a16="http://schemas.microsoft.com/office/drawing/2014/main" id="{2D04E5A8-926D-6D40-3F7A-74B2EDD46F1E}"/>
              </a:ext>
            </a:extLst>
          </p:cNvPr>
          <p:cNvGrpSpPr/>
          <p:nvPr/>
        </p:nvGrpSpPr>
        <p:grpSpPr>
          <a:xfrm>
            <a:off x="5316718" y="2335393"/>
            <a:ext cx="1738848" cy="1843991"/>
            <a:chOff x="4631605" y="3494949"/>
            <a:chExt cx="2109691" cy="1843991"/>
          </a:xfrm>
        </p:grpSpPr>
        <p:sp>
          <p:nvSpPr>
            <p:cNvPr id="25" name="Google Shape;2119;p45">
              <a:extLst>
                <a:ext uri="{FF2B5EF4-FFF2-40B4-BE49-F238E27FC236}">
                  <a16:creationId xmlns:a16="http://schemas.microsoft.com/office/drawing/2014/main" id="{BF713E75-01DE-01DA-805F-F2B9BD5920E4}"/>
                </a:ext>
              </a:extLst>
            </p:cNvPr>
            <p:cNvSpPr txBox="1"/>
            <p:nvPr/>
          </p:nvSpPr>
          <p:spPr>
            <a:xfrm>
              <a:off x="4631605" y="3946603"/>
              <a:ext cx="2109691" cy="1392337"/>
            </a:xfrm>
            <a:prstGeom prst="rect">
              <a:avLst/>
            </a:prstGeom>
            <a:noFill/>
            <a:ln>
              <a:noFill/>
            </a:ln>
          </p:spPr>
          <p:txBody>
            <a:bodyPr spcFirstLastPara="1" wrap="square" lIns="91425" tIns="91425" rIns="91425" bIns="91425" anchor="t" anchorCtr="0">
              <a:noAutofit/>
            </a:bodyPr>
            <a:lstStyle/>
            <a:p>
              <a:pPr algn="ctr"/>
              <a:r>
                <a:rPr lang="en">
                  <a:solidFill>
                    <a:schemeClr val="dk1"/>
                  </a:solidFill>
                  <a:latin typeface="Roboto"/>
                  <a:ea typeface="Roboto"/>
                  <a:cs typeface="Roboto"/>
                  <a:sym typeface="Roboto"/>
                </a:rPr>
                <a:t>Noticeable findings relevant to dual-elegible populations</a:t>
              </a:r>
              <a:endParaRPr>
                <a:solidFill>
                  <a:schemeClr val="dk1"/>
                </a:solidFill>
                <a:latin typeface="Roboto"/>
                <a:ea typeface="Roboto"/>
                <a:cs typeface="Roboto"/>
                <a:sym typeface="Roboto"/>
              </a:endParaRPr>
            </a:p>
          </p:txBody>
        </p:sp>
        <p:sp>
          <p:nvSpPr>
            <p:cNvPr id="26" name="Google Shape;2120;p45">
              <a:extLst>
                <a:ext uri="{FF2B5EF4-FFF2-40B4-BE49-F238E27FC236}">
                  <a16:creationId xmlns:a16="http://schemas.microsoft.com/office/drawing/2014/main" id="{DAC991DD-466D-F368-3D2E-B1412B419B3D}"/>
                </a:ext>
              </a:extLst>
            </p:cNvPr>
            <p:cNvSpPr/>
            <p:nvPr/>
          </p:nvSpPr>
          <p:spPr>
            <a:xfrm>
              <a:off x="4731989" y="3494949"/>
              <a:ext cx="1764600" cy="457201"/>
            </a:xfrm>
            <a:prstGeom prst="roundRect">
              <a:avLst>
                <a:gd name="adj" fmla="val 0"/>
              </a:avLst>
            </a:prstGeom>
            <a:solidFill>
              <a:srgbClr val="0079C1"/>
            </a:solidFill>
            <a:ln>
              <a:noFill/>
            </a:ln>
          </p:spPr>
          <p:txBody>
            <a:bodyPr spcFirstLastPara="1" wrap="square" lIns="91425" tIns="91425" rIns="91425" bIns="91425" anchor="ctr" anchorCtr="0">
              <a:noAutofit/>
            </a:bodyPr>
            <a:lstStyle/>
            <a:p>
              <a:pPr algn="ctr"/>
              <a:r>
                <a:rPr lang="en" b="1">
                  <a:solidFill>
                    <a:schemeClr val="lt1"/>
                  </a:solidFill>
                  <a:latin typeface="Fira Sans Extra Condensed"/>
                  <a:sym typeface="Fira Sans Extra Condensed"/>
                </a:rPr>
                <a:t>Key Insights</a:t>
              </a:r>
              <a:endParaRPr>
                <a:solidFill>
                  <a:schemeClr val="lt1"/>
                </a:solidFill>
              </a:endParaRPr>
            </a:p>
          </p:txBody>
        </p:sp>
      </p:grpSp>
      <p:grpSp>
        <p:nvGrpSpPr>
          <p:cNvPr id="27" name="Google Shape;2121;p45">
            <a:extLst>
              <a:ext uri="{FF2B5EF4-FFF2-40B4-BE49-F238E27FC236}">
                <a16:creationId xmlns:a16="http://schemas.microsoft.com/office/drawing/2014/main" id="{7B7B4B84-0C84-E8D2-14FC-0B95743D43DB}"/>
              </a:ext>
            </a:extLst>
          </p:cNvPr>
          <p:cNvGrpSpPr/>
          <p:nvPr/>
        </p:nvGrpSpPr>
        <p:grpSpPr>
          <a:xfrm>
            <a:off x="7185927" y="2335394"/>
            <a:ext cx="1462369" cy="1617962"/>
            <a:chOff x="6775863" y="3494950"/>
            <a:chExt cx="1774247" cy="1617962"/>
          </a:xfrm>
        </p:grpSpPr>
        <p:sp>
          <p:nvSpPr>
            <p:cNvPr id="39" name="Google Shape;2123;p45">
              <a:extLst>
                <a:ext uri="{FF2B5EF4-FFF2-40B4-BE49-F238E27FC236}">
                  <a16:creationId xmlns:a16="http://schemas.microsoft.com/office/drawing/2014/main" id="{A694B41E-801B-B10D-9B64-D1FF37EA3D2A}"/>
                </a:ext>
              </a:extLst>
            </p:cNvPr>
            <p:cNvSpPr txBox="1"/>
            <p:nvPr/>
          </p:nvSpPr>
          <p:spPr>
            <a:xfrm>
              <a:off x="6785510" y="3995105"/>
              <a:ext cx="1764600" cy="11178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Roboto"/>
                  <a:ea typeface="Roboto"/>
                  <a:cs typeface="Roboto"/>
                  <a:sym typeface="Roboto"/>
                </a:rPr>
                <a:t>Evidence-based strategies to reduce system strain and disparities.</a:t>
              </a:r>
            </a:p>
          </p:txBody>
        </p:sp>
        <p:sp>
          <p:nvSpPr>
            <p:cNvPr id="40" name="Google Shape;2124;p45">
              <a:extLst>
                <a:ext uri="{FF2B5EF4-FFF2-40B4-BE49-F238E27FC236}">
                  <a16:creationId xmlns:a16="http://schemas.microsoft.com/office/drawing/2014/main" id="{33C6D2B4-FA57-E522-2B61-E237CCB66A34}"/>
                </a:ext>
              </a:extLst>
            </p:cNvPr>
            <p:cNvSpPr/>
            <p:nvPr/>
          </p:nvSpPr>
          <p:spPr>
            <a:xfrm>
              <a:off x="6775863" y="3494950"/>
              <a:ext cx="1764600" cy="457200"/>
            </a:xfrm>
            <a:prstGeom prst="roundRect">
              <a:avLst>
                <a:gd name="adj" fmla="val 0"/>
              </a:avLst>
            </a:prstGeom>
            <a:solidFill>
              <a:srgbClr val="42A8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1"/>
                  </a:solidFill>
                  <a:latin typeface="Fira Sans Extra Condensed"/>
                  <a:ea typeface="Fira Sans Extra Condensed"/>
                  <a:cs typeface="Fira Sans Extra Condensed"/>
                  <a:sym typeface="Fira Sans Extra Condensed"/>
                </a:rPr>
                <a:t>Conclusions and Recommendations</a:t>
              </a:r>
              <a:endParaRPr>
                <a:solidFill>
                  <a:schemeClr val="tx1"/>
                </a:solidFill>
              </a:endParaRPr>
            </a:p>
          </p:txBody>
        </p:sp>
      </p:grpSp>
      <p:cxnSp>
        <p:nvCxnSpPr>
          <p:cNvPr id="41" name="Google Shape;2125;p45">
            <a:extLst>
              <a:ext uri="{FF2B5EF4-FFF2-40B4-BE49-F238E27FC236}">
                <a16:creationId xmlns:a16="http://schemas.microsoft.com/office/drawing/2014/main" id="{5166B91C-339F-04D2-E844-D3D42099844A}"/>
              </a:ext>
            </a:extLst>
          </p:cNvPr>
          <p:cNvCxnSpPr>
            <a:cxnSpLocks/>
            <a:stCxn id="9" idx="3"/>
            <a:endCxn id="16" idx="1"/>
          </p:cNvCxnSpPr>
          <p:nvPr/>
        </p:nvCxnSpPr>
        <p:spPr>
          <a:xfrm flipV="1">
            <a:off x="3331610" y="2563994"/>
            <a:ext cx="311072" cy="10702"/>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2126;p45">
            <a:extLst>
              <a:ext uri="{FF2B5EF4-FFF2-40B4-BE49-F238E27FC236}">
                <a16:creationId xmlns:a16="http://schemas.microsoft.com/office/drawing/2014/main" id="{7288C7E8-B85D-35F3-E8FB-2EA9DA08927D}"/>
              </a:ext>
            </a:extLst>
          </p:cNvPr>
          <p:cNvCxnSpPr>
            <a:cxnSpLocks/>
            <a:stCxn id="16" idx="3"/>
          </p:cNvCxnSpPr>
          <p:nvPr/>
        </p:nvCxnSpPr>
        <p:spPr>
          <a:xfrm>
            <a:off x="5097100" y="2563994"/>
            <a:ext cx="302356" cy="0"/>
          </a:xfrm>
          <a:prstGeom prst="straightConnector1">
            <a:avLst/>
          </a:prstGeom>
          <a:noFill/>
          <a:ln w="9525" cap="flat" cmpd="sng">
            <a:solidFill>
              <a:schemeClr val="dk2"/>
            </a:solidFill>
            <a:prstDash val="solid"/>
            <a:round/>
            <a:headEnd type="none" w="med" len="med"/>
            <a:tailEnd type="triangle" w="med" len="med"/>
          </a:ln>
        </p:spPr>
      </p:cxnSp>
      <p:cxnSp>
        <p:nvCxnSpPr>
          <p:cNvPr id="43" name="Google Shape;2127;p45">
            <a:extLst>
              <a:ext uri="{FF2B5EF4-FFF2-40B4-BE49-F238E27FC236}">
                <a16:creationId xmlns:a16="http://schemas.microsoft.com/office/drawing/2014/main" id="{4D0E87DA-0A2C-0CD1-27C6-6A4106A7FBFC}"/>
              </a:ext>
            </a:extLst>
          </p:cNvPr>
          <p:cNvCxnSpPr>
            <a:cxnSpLocks/>
          </p:cNvCxnSpPr>
          <p:nvPr/>
        </p:nvCxnSpPr>
        <p:spPr>
          <a:xfrm>
            <a:off x="6853873" y="2563994"/>
            <a:ext cx="332056" cy="0"/>
          </a:xfrm>
          <a:prstGeom prst="straightConnector1">
            <a:avLst/>
          </a:prstGeom>
          <a:noFill/>
          <a:ln w="9525" cap="flat" cmpd="sng">
            <a:solidFill>
              <a:schemeClr val="dk2"/>
            </a:solidFill>
            <a:prstDash val="solid"/>
            <a:round/>
            <a:headEnd type="none" w="med" len="med"/>
            <a:tailEnd type="triangle" w="med" len="med"/>
          </a:ln>
        </p:spPr>
      </p:cxnSp>
      <p:sp>
        <p:nvSpPr>
          <p:cNvPr id="44" name="Google Shape;2108;p45">
            <a:extLst>
              <a:ext uri="{FF2B5EF4-FFF2-40B4-BE49-F238E27FC236}">
                <a16:creationId xmlns:a16="http://schemas.microsoft.com/office/drawing/2014/main" id="{EC82716E-C663-FEF1-B73D-D87579A2DEFC}"/>
              </a:ext>
            </a:extLst>
          </p:cNvPr>
          <p:cNvSpPr/>
          <p:nvPr/>
        </p:nvSpPr>
        <p:spPr>
          <a:xfrm>
            <a:off x="1775012" y="1062259"/>
            <a:ext cx="7011596" cy="979228"/>
          </a:xfrm>
          <a:prstGeom prst="rect">
            <a:avLst/>
          </a:prstGeom>
          <a:solidFill>
            <a:srgbClr val="42A8DF">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Post-COVID, dual-eligible enrollment has surged—driven by economic hardship, aging, and policy changes—creating a key challenge for Wellmark: managing healthcare strain, funding sustainability, and growing health disparities.</a:t>
            </a:r>
            <a:endParaRPr lang="en-GB"/>
          </a:p>
        </p:txBody>
      </p:sp>
      <p:sp>
        <p:nvSpPr>
          <p:cNvPr id="1043" name="Google Shape;2090;p33">
            <a:extLst>
              <a:ext uri="{FF2B5EF4-FFF2-40B4-BE49-F238E27FC236}">
                <a16:creationId xmlns:a16="http://schemas.microsoft.com/office/drawing/2014/main" id="{41FE06C4-7647-D160-A0F1-5CD3576489D1}"/>
              </a:ext>
            </a:extLst>
          </p:cNvPr>
          <p:cNvSpPr txBox="1"/>
          <p:nvPr/>
        </p:nvSpPr>
        <p:spPr>
          <a:xfrm>
            <a:off x="270309" y="1364360"/>
            <a:ext cx="1383679" cy="348600"/>
          </a:xfrm>
          <a:prstGeom prst="rect">
            <a:avLst/>
          </a:prstGeom>
          <a:noFill/>
          <a:ln>
            <a:noFill/>
          </a:ln>
        </p:spPr>
        <p:txBody>
          <a:bodyPr spcFirstLastPara="1" wrap="square" lIns="91425" tIns="91425" rIns="91425" bIns="91425" anchor="ctr" anchorCtr="0">
            <a:noAutofit/>
          </a:bodyPr>
          <a:lstStyle/>
          <a:p>
            <a:pPr algn="ctr">
              <a:buSzPts val="1100"/>
            </a:pPr>
            <a:r>
              <a:rPr lang="en" sz="1800" b="1">
                <a:latin typeface="Fira Sans Extra Condensed"/>
                <a:ea typeface="Fira Sans Extra Condensed"/>
                <a:cs typeface="Fira Sans Extra Condensed"/>
                <a:sym typeface="Fira Sans Extra Condensed"/>
              </a:rPr>
              <a:t>Problem Statement</a:t>
            </a:r>
            <a:endParaRPr sz="1800" b="1">
              <a:latin typeface="Fira Sans Extra Condensed"/>
              <a:ea typeface="Fira Sans Extra Condensed"/>
              <a:cs typeface="Fira Sans Extra Condensed"/>
              <a:sym typeface="Fira Sans Extra Condensed"/>
            </a:endParaRPr>
          </a:p>
        </p:txBody>
      </p:sp>
      <p:sp>
        <p:nvSpPr>
          <p:cNvPr id="1044" name="Rectangle 1043">
            <a:extLst>
              <a:ext uri="{FF2B5EF4-FFF2-40B4-BE49-F238E27FC236}">
                <a16:creationId xmlns:a16="http://schemas.microsoft.com/office/drawing/2014/main" id="{FBD008EB-7D2E-0564-C41C-3DD58164190B}"/>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045" name="Google Shape;2090;p33">
            <a:extLst>
              <a:ext uri="{FF2B5EF4-FFF2-40B4-BE49-F238E27FC236}">
                <a16:creationId xmlns:a16="http://schemas.microsoft.com/office/drawing/2014/main" id="{9CDF1B2E-155E-0A7A-6438-DC3FC5D598C6}"/>
              </a:ext>
            </a:extLst>
          </p:cNvPr>
          <p:cNvSpPr txBox="1"/>
          <p:nvPr/>
        </p:nvSpPr>
        <p:spPr>
          <a:xfrm>
            <a:off x="278896" y="2823083"/>
            <a:ext cx="1383679" cy="348600"/>
          </a:xfrm>
          <a:prstGeom prst="rect">
            <a:avLst/>
          </a:prstGeom>
          <a:noFill/>
          <a:ln>
            <a:noFill/>
          </a:ln>
        </p:spPr>
        <p:txBody>
          <a:bodyPr spcFirstLastPara="1" wrap="square" lIns="91425" tIns="91425" rIns="91425" bIns="91425" anchor="ctr" anchorCtr="0">
            <a:noAutofit/>
          </a:bodyPr>
          <a:lstStyle/>
          <a:p>
            <a:pPr algn="ctr">
              <a:buSzPts val="1100"/>
            </a:pPr>
            <a:r>
              <a:rPr lang="en" sz="1800" b="1">
                <a:latin typeface="Fira Sans Extra Condensed"/>
                <a:ea typeface="Fira Sans Extra Condensed"/>
                <a:cs typeface="Fira Sans Extra Condensed"/>
                <a:sym typeface="Fira Sans Extra Condensed"/>
              </a:rPr>
              <a:t>Action</a:t>
            </a:r>
          </a:p>
          <a:p>
            <a:pPr algn="ctr">
              <a:buSzPts val="1100"/>
            </a:pPr>
            <a:r>
              <a:rPr lang="en" sz="1800" b="1">
                <a:latin typeface="Fira Sans Extra Condensed"/>
                <a:ea typeface="Fira Sans Extra Condensed"/>
                <a:cs typeface="Fira Sans Extra Condensed"/>
                <a:sym typeface="Fira Sans Extra Condensed"/>
              </a:rPr>
              <a:t>Plan</a:t>
            </a:r>
            <a:endParaRPr sz="1800" b="1">
              <a:latin typeface="Fira Sans Extra Condensed"/>
              <a:ea typeface="Fira Sans Extra Condensed"/>
              <a:cs typeface="Fira Sans Extra Condensed"/>
              <a:sym typeface="Fira Sans Extra Condensed"/>
            </a:endParaRPr>
          </a:p>
        </p:txBody>
      </p:sp>
      <p:pic>
        <p:nvPicPr>
          <p:cNvPr id="2" name="Picture 2" descr="Wellmark® - Apps on Google Play">
            <a:extLst>
              <a:ext uri="{FF2B5EF4-FFF2-40B4-BE49-F238E27FC236}">
                <a16:creationId xmlns:a16="http://schemas.microsoft.com/office/drawing/2014/main" id="{DED922E5-7F19-FE26-F09F-77B429F704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54309" y="0"/>
            <a:ext cx="907753" cy="7155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a:extLst>
              <a:ext uri="{FF2B5EF4-FFF2-40B4-BE49-F238E27FC236}">
                <a16:creationId xmlns:a16="http://schemas.microsoft.com/office/drawing/2014/main" id="{504273F3-79ED-B72C-8579-8F3DA0562139}"/>
              </a:ext>
            </a:extLst>
          </p:cNvPr>
          <p:cNvGraphicFramePr>
            <a:graphicFrameLocks noGrp="1"/>
          </p:cNvGraphicFramePr>
          <p:nvPr>
            <p:extLst>
              <p:ext uri="{D42A27DB-BD31-4B8C-83A1-F6EECF244321}">
                <p14:modId xmlns:p14="http://schemas.microsoft.com/office/powerpoint/2010/main" val="2573337096"/>
              </p:ext>
            </p:extLst>
          </p:nvPr>
        </p:nvGraphicFramePr>
        <p:xfrm>
          <a:off x="3642682" y="2854030"/>
          <a:ext cx="1464904" cy="1158240"/>
        </p:xfrm>
        <a:graphic>
          <a:graphicData uri="http://schemas.openxmlformats.org/drawingml/2006/table">
            <a:tbl>
              <a:tblPr/>
              <a:tblGrid>
                <a:gridCol w="1464904">
                  <a:extLst>
                    <a:ext uri="{9D8B030D-6E8A-4147-A177-3AD203B41FA5}">
                      <a16:colId xmlns:a16="http://schemas.microsoft.com/office/drawing/2014/main" val="288833810"/>
                    </a:ext>
                  </a:extLst>
                </a:gridCol>
              </a:tblGrid>
              <a:tr h="0">
                <a:tc>
                  <a:txBody>
                    <a:bodyPr/>
                    <a:lstStyle/>
                    <a:p>
                      <a:pPr algn="ctr"/>
                      <a:r>
                        <a:rPr lang="en-US"/>
                        <a:t>Identify analytical approach and modeling techniques</a:t>
                      </a:r>
                    </a:p>
                  </a:txBody>
                  <a:tcPr anchor="ctr">
                    <a:lnL>
                      <a:noFill/>
                    </a:lnL>
                    <a:lnR>
                      <a:noFill/>
                    </a:lnR>
                    <a:lnT>
                      <a:noFill/>
                    </a:lnT>
                    <a:lnB>
                      <a:noFill/>
                    </a:lnB>
                    <a:noFill/>
                  </a:tcPr>
                </a:tc>
                <a:extLst>
                  <a:ext uri="{0D108BD9-81ED-4DB2-BD59-A6C34878D82A}">
                    <a16:rowId xmlns:a16="http://schemas.microsoft.com/office/drawing/2014/main" val="2582463754"/>
                  </a:ext>
                </a:extLst>
              </a:tr>
            </a:tbl>
          </a:graphicData>
        </a:graphic>
      </p:graphicFrame>
      <p:grpSp>
        <p:nvGrpSpPr>
          <p:cNvPr id="37" name="Group 36">
            <a:extLst>
              <a:ext uri="{FF2B5EF4-FFF2-40B4-BE49-F238E27FC236}">
                <a16:creationId xmlns:a16="http://schemas.microsoft.com/office/drawing/2014/main" id="{3BDF71DE-BB29-099F-D768-D5F5BB3A4978}"/>
              </a:ext>
            </a:extLst>
          </p:cNvPr>
          <p:cNvGrpSpPr/>
          <p:nvPr/>
        </p:nvGrpSpPr>
        <p:grpSpPr>
          <a:xfrm>
            <a:off x="1118261" y="4662231"/>
            <a:ext cx="7656421" cy="328790"/>
            <a:chOff x="1118261" y="4662231"/>
            <a:chExt cx="7656421" cy="328790"/>
          </a:xfrm>
        </p:grpSpPr>
        <p:grpSp>
          <p:nvGrpSpPr>
            <p:cNvPr id="6" name="Group 5">
              <a:extLst>
                <a:ext uri="{FF2B5EF4-FFF2-40B4-BE49-F238E27FC236}">
                  <a16:creationId xmlns:a16="http://schemas.microsoft.com/office/drawing/2014/main" id="{59D1BEE7-E18B-C641-8FC7-B26C4D5715B1}"/>
                </a:ext>
              </a:extLst>
            </p:cNvPr>
            <p:cNvGrpSpPr/>
            <p:nvPr/>
          </p:nvGrpSpPr>
          <p:grpSpPr>
            <a:xfrm>
              <a:off x="1118261" y="4662262"/>
              <a:ext cx="1080001" cy="319498"/>
              <a:chOff x="447867" y="6400802"/>
              <a:chExt cx="1080001" cy="359954"/>
            </a:xfrm>
          </p:grpSpPr>
          <p:sp>
            <p:nvSpPr>
              <p:cNvPr id="35" name="Rectangle 34">
                <a:extLst>
                  <a:ext uri="{FF2B5EF4-FFF2-40B4-BE49-F238E27FC236}">
                    <a16:creationId xmlns:a16="http://schemas.microsoft.com/office/drawing/2014/main" id="{A1B8F0C8-0F10-CEF9-2073-0368258C59E8}"/>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6" name="Straight Connector 35">
                <a:extLst>
                  <a:ext uri="{FF2B5EF4-FFF2-40B4-BE49-F238E27FC236}">
                    <a16:creationId xmlns:a16="http://schemas.microsoft.com/office/drawing/2014/main" id="{FBE7D85C-DA9F-2925-E10F-9C0991854CE5}"/>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6400607-F0C4-D4E4-DACC-A8AE69B40E31}"/>
                </a:ext>
              </a:extLst>
            </p:cNvPr>
            <p:cNvGrpSpPr/>
            <p:nvPr/>
          </p:nvGrpSpPr>
          <p:grpSpPr>
            <a:xfrm>
              <a:off x="2419606" y="4662257"/>
              <a:ext cx="1080001" cy="319498"/>
              <a:chOff x="447867" y="6400802"/>
              <a:chExt cx="1080001" cy="359954"/>
            </a:xfrm>
          </p:grpSpPr>
          <p:sp>
            <p:nvSpPr>
              <p:cNvPr id="33" name="Rectangle 32">
                <a:extLst>
                  <a:ext uri="{FF2B5EF4-FFF2-40B4-BE49-F238E27FC236}">
                    <a16:creationId xmlns:a16="http://schemas.microsoft.com/office/drawing/2014/main" id="{5111DE3D-9892-2715-301D-00F605A295F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6DBB4C76-807E-DA53-E70E-DDF8565BFAA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F475100-8A00-545B-2DA3-C2FA1A46A251}"/>
                </a:ext>
              </a:extLst>
            </p:cNvPr>
            <p:cNvGrpSpPr/>
            <p:nvPr/>
          </p:nvGrpSpPr>
          <p:grpSpPr>
            <a:xfrm>
              <a:off x="3720951" y="4662252"/>
              <a:ext cx="1080001" cy="319498"/>
              <a:chOff x="447867" y="6400802"/>
              <a:chExt cx="1080001" cy="359954"/>
            </a:xfrm>
          </p:grpSpPr>
          <p:sp>
            <p:nvSpPr>
              <p:cNvPr id="31" name="Rectangle 30">
                <a:extLst>
                  <a:ext uri="{FF2B5EF4-FFF2-40B4-BE49-F238E27FC236}">
                    <a16:creationId xmlns:a16="http://schemas.microsoft.com/office/drawing/2014/main" id="{992C795F-0D7F-CA68-2DDA-906EE3EC32DA}"/>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79AA9981-42F9-BB69-2AD0-C3E9A281EB8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CA90DF5-6174-5EC6-7C37-4B7546FBCA9E}"/>
                </a:ext>
              </a:extLst>
            </p:cNvPr>
            <p:cNvGrpSpPr/>
            <p:nvPr/>
          </p:nvGrpSpPr>
          <p:grpSpPr>
            <a:xfrm>
              <a:off x="5022296" y="4662247"/>
              <a:ext cx="1080001" cy="319498"/>
              <a:chOff x="447867" y="6400802"/>
              <a:chExt cx="1080001" cy="359954"/>
            </a:xfrm>
          </p:grpSpPr>
          <p:sp>
            <p:nvSpPr>
              <p:cNvPr id="29" name="Rectangle 28">
                <a:extLst>
                  <a:ext uri="{FF2B5EF4-FFF2-40B4-BE49-F238E27FC236}">
                    <a16:creationId xmlns:a16="http://schemas.microsoft.com/office/drawing/2014/main" id="{07592339-4FF8-AFDB-B69B-CF6AF6AB9800}"/>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2797000-C0C4-DD03-A673-A21FEF436973}"/>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734B31-8FB7-D90F-F204-5A528D2F75EC}"/>
                </a:ext>
              </a:extLst>
            </p:cNvPr>
            <p:cNvGrpSpPr/>
            <p:nvPr/>
          </p:nvGrpSpPr>
          <p:grpSpPr>
            <a:xfrm>
              <a:off x="6323641" y="4662242"/>
              <a:ext cx="1080001" cy="319498"/>
              <a:chOff x="447867" y="6400802"/>
              <a:chExt cx="1080001" cy="359954"/>
            </a:xfrm>
          </p:grpSpPr>
          <p:sp>
            <p:nvSpPr>
              <p:cNvPr id="24" name="Rectangle 23">
                <a:extLst>
                  <a:ext uri="{FF2B5EF4-FFF2-40B4-BE49-F238E27FC236}">
                    <a16:creationId xmlns:a16="http://schemas.microsoft.com/office/drawing/2014/main" id="{43B29380-0A6F-7A0D-4C2D-79FFB8A7EA45}"/>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8" name="Straight Connector 27">
                <a:extLst>
                  <a:ext uri="{FF2B5EF4-FFF2-40B4-BE49-F238E27FC236}">
                    <a16:creationId xmlns:a16="http://schemas.microsoft.com/office/drawing/2014/main" id="{AF2F1EDC-7E29-E549-14DC-B07C9625AB8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5FD36A1-6C1D-4BD9-D16C-6538F62DA3F9}"/>
                </a:ext>
              </a:extLst>
            </p:cNvPr>
            <p:cNvGrpSpPr/>
            <p:nvPr/>
          </p:nvGrpSpPr>
          <p:grpSpPr>
            <a:xfrm>
              <a:off x="7484325" y="4662231"/>
              <a:ext cx="1290357" cy="328790"/>
              <a:chOff x="307206" y="6400802"/>
              <a:chExt cx="1290357" cy="370423"/>
            </a:xfrm>
          </p:grpSpPr>
          <p:sp>
            <p:nvSpPr>
              <p:cNvPr id="20" name="Rectangle 19">
                <a:extLst>
                  <a:ext uri="{FF2B5EF4-FFF2-40B4-BE49-F238E27FC236}">
                    <a16:creationId xmlns:a16="http://schemas.microsoft.com/office/drawing/2014/main" id="{DC870F33-9ADC-EDF2-02B9-D2B8E9281228}"/>
                  </a:ext>
                </a:extLst>
              </p:cNvPr>
              <p:cNvSpPr/>
              <p:nvPr/>
            </p:nvSpPr>
            <p:spPr>
              <a:xfrm>
                <a:off x="307206" y="6462680"/>
                <a:ext cx="1290357"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dirty="0">
                    <a:solidFill>
                      <a:srgbClr val="000000"/>
                    </a:solidFill>
                    <a:latin typeface="Arial"/>
                    <a:cs typeface="Arial"/>
                  </a:rPr>
                  <a:t>Recommendations</a:t>
                </a:r>
                <a:endParaRPr lang="en-US" sz="85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B47C6F59-749A-1E98-93D1-408B336108FC}"/>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801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1747275" y="1971686"/>
            <a:ext cx="5638524" cy="968121"/>
          </a:xfrm>
          <a:prstGeom prst="rect">
            <a:avLst/>
          </a:prstGeom>
          <a:solidFill>
            <a:schemeClr val="accent6">
              <a:lumMod val="95000"/>
            </a:schemeClr>
          </a:solidFill>
        </p:spPr>
        <p:txBody>
          <a:bodyPr spcFirstLastPara="1" wrap="square" lIns="91425" tIns="91425" rIns="91425" bIns="91425" anchor="ctr" anchorCtr="0">
            <a:noAutofit/>
          </a:bodyPr>
          <a:lstStyle/>
          <a:p>
            <a:pPr algn="ctr"/>
            <a:r>
              <a:rPr lang="en-US" sz="4000"/>
              <a:t>Executive Summary</a:t>
            </a:r>
            <a:endParaRPr lang="en-US" sz="5400"/>
          </a:p>
        </p:txBody>
      </p:sp>
      <p:sp>
        <p:nvSpPr>
          <p:cNvPr id="10" name="Google Shape;360;p36">
            <a:extLst>
              <a:ext uri="{FF2B5EF4-FFF2-40B4-BE49-F238E27FC236}">
                <a16:creationId xmlns:a16="http://schemas.microsoft.com/office/drawing/2014/main" id="{9061CC1C-74A9-86AB-38E0-E3F90D83BE95}"/>
              </a:ext>
            </a:extLst>
          </p:cNvPr>
          <p:cNvSpPr/>
          <p:nvPr/>
        </p:nvSpPr>
        <p:spPr>
          <a:xfrm rot="10800000" flipH="1">
            <a:off x="759353" y="22989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C74F9B6-39EB-4E98-F25A-51E6DC670397}"/>
              </a:ext>
            </a:extLst>
          </p:cNvPr>
          <p:cNvSpPr/>
          <p:nvPr/>
        </p:nvSpPr>
        <p:spPr>
          <a:xfrm rot="10800000" flipH="1">
            <a:off x="610140"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5;p36">
            <a:extLst>
              <a:ext uri="{FF2B5EF4-FFF2-40B4-BE49-F238E27FC236}">
                <a16:creationId xmlns:a16="http://schemas.microsoft.com/office/drawing/2014/main" id="{2D95E7C1-8FDB-F978-8A4D-83C208D8A6C1}"/>
              </a:ext>
            </a:extLst>
          </p:cNvPr>
          <p:cNvSpPr/>
          <p:nvPr/>
        </p:nvSpPr>
        <p:spPr>
          <a:xfrm rot="10800000" flipH="1">
            <a:off x="7761006" y="221044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95359A87-4F60-5232-1F6E-6B33386B7B4A}"/>
              </a:ext>
            </a:extLst>
          </p:cNvPr>
          <p:cNvSpPr/>
          <p:nvPr/>
        </p:nvSpPr>
        <p:spPr>
          <a:xfrm rot="10800000" flipH="1">
            <a:off x="7611792" y="18149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28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2BC59B81-A110-A6AD-B16B-B111FD388B48}"/>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FC60CF74-8EBB-6DA0-9BB8-F65820B836AE}"/>
              </a:ext>
            </a:extLst>
          </p:cNvPr>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400"/>
              <a:t>Healthcare System &amp; Funding </a:t>
            </a:r>
            <a:endParaRPr lang="en-US"/>
          </a:p>
        </p:txBody>
      </p:sp>
      <p:sp>
        <p:nvSpPr>
          <p:cNvPr id="10" name="Google Shape;360;p36">
            <a:extLst>
              <a:ext uri="{FF2B5EF4-FFF2-40B4-BE49-F238E27FC236}">
                <a16:creationId xmlns:a16="http://schemas.microsoft.com/office/drawing/2014/main" id="{8D54CBDF-E696-9C39-9C9A-783D388F3012}"/>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3F007720-EEFD-EBD1-B69D-8EE38A7B60D9}"/>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4EE6D77D-1E27-8D78-9ECA-E07D8629A28C}"/>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8AD6FC0A-A81A-E74D-E793-41905A8E9269}"/>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B1936FFC-AD6A-6B83-3024-A3B52881A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B58D63E-A9AE-9D97-6A73-7AC3775575F3}"/>
              </a:ext>
            </a:extLst>
          </p:cNvPr>
          <p:cNvGrpSpPr/>
          <p:nvPr/>
        </p:nvGrpSpPr>
        <p:grpSpPr>
          <a:xfrm>
            <a:off x="1118261" y="4662231"/>
            <a:ext cx="7656422" cy="328790"/>
            <a:chOff x="1118261" y="4662231"/>
            <a:chExt cx="7656422" cy="328790"/>
          </a:xfrm>
        </p:grpSpPr>
        <p:grpSp>
          <p:nvGrpSpPr>
            <p:cNvPr id="9" name="Group 8">
              <a:extLst>
                <a:ext uri="{FF2B5EF4-FFF2-40B4-BE49-F238E27FC236}">
                  <a16:creationId xmlns:a16="http://schemas.microsoft.com/office/drawing/2014/main" id="{8C040C42-D82F-A45A-2D09-8D8EA28FECE4}"/>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DD04D22D-78DD-0064-A366-8CD25D26047E}"/>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604EE8C5-4817-B415-B978-C3527F6133DD}"/>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E29CE9F-997F-559E-4639-4884EB209BB3}"/>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1E079476-1336-1E12-79A0-20CE5A7CC32B}"/>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1AD94B37-65DD-C41D-AE9F-0C40933265E4}"/>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49C1311-2F96-845F-6993-9E3ADC9BA2EE}"/>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C5EBAC31-30DE-AAFD-26CC-4BDEDFB30072}"/>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D455A4E8-8123-A670-7A1B-AE72173B9A80}"/>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30A87DD-CE93-23FF-2F32-3C1AE9973598}"/>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9E60D46F-CF63-C65E-7BA6-C2C6E50D5AAD}"/>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2FCFD739-CD71-0546-B4C6-9FCC72C67C4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C6C9DF-370A-B2C5-D382-3D3ADF10CFB6}"/>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A1F3C01E-3023-3D7E-EBE5-DB605DB1D55B}"/>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1B0386AC-883C-BC96-00BE-00CC40305F08}"/>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7EB204E-65E0-C7DE-90C1-46D908A1556E}"/>
                </a:ext>
              </a:extLst>
            </p:cNvPr>
            <p:cNvGrpSpPr/>
            <p:nvPr/>
          </p:nvGrpSpPr>
          <p:grpSpPr>
            <a:xfrm>
              <a:off x="7538401" y="4662231"/>
              <a:ext cx="1236282" cy="328790"/>
              <a:chOff x="361282" y="6400802"/>
              <a:chExt cx="1236282" cy="370423"/>
            </a:xfrm>
          </p:grpSpPr>
          <p:sp>
            <p:nvSpPr>
              <p:cNvPr id="19" name="Rectangle 18">
                <a:extLst>
                  <a:ext uri="{FF2B5EF4-FFF2-40B4-BE49-F238E27FC236}">
                    <a16:creationId xmlns:a16="http://schemas.microsoft.com/office/drawing/2014/main" id="{516A9EBC-7461-D327-1060-136AA0F01742}"/>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2B57CC5D-07D7-EFF0-A6EE-34F18B2A6E7F}"/>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5" name="Table 4">
            <a:extLst>
              <a:ext uri="{FF2B5EF4-FFF2-40B4-BE49-F238E27FC236}">
                <a16:creationId xmlns:a16="http://schemas.microsoft.com/office/drawing/2014/main" id="{D5A40CDF-9D5A-D933-4DB0-39E3F7EDEBCD}"/>
              </a:ext>
            </a:extLst>
          </p:cNvPr>
          <p:cNvGraphicFramePr>
            <a:graphicFrameLocks noGrp="1"/>
          </p:cNvGraphicFramePr>
          <p:nvPr>
            <p:extLst>
              <p:ext uri="{D42A27DB-BD31-4B8C-83A1-F6EECF244321}">
                <p14:modId xmlns:p14="http://schemas.microsoft.com/office/powerpoint/2010/main" val="679489672"/>
              </p:ext>
            </p:extLst>
          </p:nvPr>
        </p:nvGraphicFramePr>
        <p:xfrm>
          <a:off x="626374" y="872029"/>
          <a:ext cx="7617924" cy="2671319"/>
        </p:xfrm>
        <a:graphic>
          <a:graphicData uri="http://schemas.openxmlformats.org/drawingml/2006/table">
            <a:tbl>
              <a:tblPr firstRow="1" firstCol="1" bandRow="1">
                <a:tableStyleId>{C4E5EA32-9303-4729-9A89-E96DC8F2E9CB}</a:tableStyleId>
              </a:tblPr>
              <a:tblGrid>
                <a:gridCol w="2539308">
                  <a:extLst>
                    <a:ext uri="{9D8B030D-6E8A-4147-A177-3AD203B41FA5}">
                      <a16:colId xmlns:a16="http://schemas.microsoft.com/office/drawing/2014/main" val="1913799733"/>
                    </a:ext>
                  </a:extLst>
                </a:gridCol>
                <a:gridCol w="2539308">
                  <a:extLst>
                    <a:ext uri="{9D8B030D-6E8A-4147-A177-3AD203B41FA5}">
                      <a16:colId xmlns:a16="http://schemas.microsoft.com/office/drawing/2014/main" val="2846973308"/>
                    </a:ext>
                  </a:extLst>
                </a:gridCol>
                <a:gridCol w="2539308">
                  <a:extLst>
                    <a:ext uri="{9D8B030D-6E8A-4147-A177-3AD203B41FA5}">
                      <a16:colId xmlns:a16="http://schemas.microsoft.com/office/drawing/2014/main" val="3280626367"/>
                    </a:ext>
                  </a:extLst>
                </a:gridCol>
              </a:tblGrid>
              <a:tr h="388718">
                <a:tc>
                  <a:txBody>
                    <a:bodyPr/>
                    <a:lstStyle/>
                    <a:p>
                      <a:r>
                        <a:rPr lang="en-IN" sz="1000" b="1" dirty="0"/>
                        <a:t>Challenge</a:t>
                      </a:r>
                    </a:p>
                  </a:txBody>
                  <a:tcPr anchor="ctr"/>
                </a:tc>
                <a:tc>
                  <a:txBody>
                    <a:bodyPr/>
                    <a:lstStyle/>
                    <a:p>
                      <a:br>
                        <a:rPr lang="en-IN" sz="1000" b="1"/>
                      </a:br>
                      <a:r>
                        <a:rPr lang="en-IN" sz="1000" b="1"/>
                        <a:t>Strategic Recommendation</a:t>
                      </a:r>
                      <a:endParaRPr lang="en-US" sz="1000" b="1"/>
                    </a:p>
                  </a:txBody>
                  <a:tcPr/>
                </a:tc>
                <a:tc>
                  <a:txBody>
                    <a:bodyPr/>
                    <a:lstStyle/>
                    <a:p>
                      <a:br>
                        <a:rPr lang="en-IN" sz="1000" b="1"/>
                      </a:br>
                      <a:r>
                        <a:rPr lang="en-IN" sz="1000" b="1"/>
                        <a:t>Operational Feasibility</a:t>
                      </a:r>
                      <a:endParaRPr lang="en-US" sz="1000" b="1"/>
                    </a:p>
                  </a:txBody>
                  <a:tcPr/>
                </a:tc>
                <a:extLst>
                  <a:ext uri="{0D108BD9-81ED-4DB2-BD59-A6C34878D82A}">
                    <a16:rowId xmlns:a16="http://schemas.microsoft.com/office/drawing/2014/main" val="214625156"/>
                  </a:ext>
                </a:extLst>
              </a:tr>
              <a:tr h="851838">
                <a:tc>
                  <a:txBody>
                    <a:bodyPr/>
                    <a:lstStyle/>
                    <a:p>
                      <a:r>
                        <a:rPr lang="en-IN" sz="1000" b="0"/>
                        <a:t>Increased pressure on hospitals and doctors due to rising dual-eligible volume </a:t>
                      </a:r>
                      <a:br>
                        <a:rPr lang="en-IN" sz="1000" b="0"/>
                      </a:br>
                      <a:r>
                        <a:rPr lang="en-IN" sz="1000" b="0"/>
                        <a:t>(e.g., chronic conditions, ER usage, capacity issues)</a:t>
                      </a:r>
                      <a:endParaRPr lang="en-US" sz="1000" b="0"/>
                    </a:p>
                  </a:txBody>
                  <a:tcPr/>
                </a:tc>
                <a:tc>
                  <a:txBody>
                    <a:bodyPr/>
                    <a:lstStyle/>
                    <a:p>
                      <a:r>
                        <a:rPr lang="en-IN" sz="1000" b="0"/>
                        <a:t>Expand Home-Based &amp; Telehealth Models for duals to reduce preventable hospitalizations (especially in rural areas)</a:t>
                      </a:r>
                      <a:endParaRPr lang="en-US" sz="1000" b="0"/>
                    </a:p>
                  </a:txBody>
                  <a:tcPr/>
                </a:tc>
                <a:tc>
                  <a:txBody>
                    <a:bodyPr/>
                    <a:lstStyle/>
                    <a:p>
                      <a:r>
                        <a:rPr lang="en-IN" sz="1000" b="0"/>
                        <a:t>Uses existing telehealth infrastructure and mobile NP programs</a:t>
                      </a:r>
                      <a:endParaRPr lang="en-US" sz="1000" b="0"/>
                    </a:p>
                  </a:txBody>
                  <a:tcPr/>
                </a:tc>
                <a:extLst>
                  <a:ext uri="{0D108BD9-81ED-4DB2-BD59-A6C34878D82A}">
                    <a16:rowId xmlns:a16="http://schemas.microsoft.com/office/drawing/2014/main" val="1814803557"/>
                  </a:ext>
                </a:extLst>
              </a:tr>
              <a:tr h="722201">
                <a:tc>
                  <a:txBody>
                    <a:bodyPr/>
                    <a:lstStyle/>
                    <a:p>
                      <a:r>
                        <a:rPr lang="en-IN" sz="1000" b="0"/>
                        <a:t>Rising Medicare spending per dual-eligible threatening program sustainability</a:t>
                      </a:r>
                      <a:endParaRPr lang="en-US" sz="1000" b="0"/>
                    </a:p>
                  </a:txBody>
                  <a:tcPr/>
                </a:tc>
                <a:tc>
                  <a:txBody>
                    <a:bodyPr/>
                    <a:lstStyle/>
                    <a:p>
                      <a:r>
                        <a:rPr lang="en-IN" sz="1000" b="0"/>
                        <a:t>Risk-Stratified Funding Models that allocate higher per-capita funding only to high-need duals, using predictive analytics</a:t>
                      </a:r>
                      <a:endParaRPr lang="en-US" sz="1000" b="0"/>
                    </a:p>
                  </a:txBody>
                  <a:tcPr/>
                </a:tc>
                <a:tc>
                  <a:txBody>
                    <a:bodyPr/>
                    <a:lstStyle/>
                    <a:p>
                      <a:r>
                        <a:rPr lang="en-IN" sz="1000" b="0"/>
                        <a:t>Can be integrated into provider contracts (e.g., ACOs, DSNPs)</a:t>
                      </a:r>
                      <a:endParaRPr lang="en-US" sz="1000" b="0"/>
                    </a:p>
                  </a:txBody>
                  <a:tcPr/>
                </a:tc>
                <a:extLst>
                  <a:ext uri="{0D108BD9-81ED-4DB2-BD59-A6C34878D82A}">
                    <a16:rowId xmlns:a16="http://schemas.microsoft.com/office/drawing/2014/main" val="740082787"/>
                  </a:ext>
                </a:extLst>
              </a:tr>
              <a:tr h="682890">
                <a:tc>
                  <a:txBody>
                    <a:bodyPr/>
                    <a:lstStyle/>
                    <a:p>
                      <a:r>
                        <a:rPr lang="en-IN" sz="1000" b="0"/>
                        <a:t>Administrative overload on providers due to dual compliance systems (Medicare + Medicaid)</a:t>
                      </a:r>
                      <a:endParaRPr lang="en-US" sz="1000" b="0"/>
                    </a:p>
                  </a:txBody>
                  <a:tcPr/>
                </a:tc>
                <a:tc>
                  <a:txBody>
                    <a:bodyPr/>
                    <a:lstStyle/>
                    <a:p>
                      <a:r>
                        <a:rPr lang="en-IN" sz="1000" b="0"/>
                        <a:t>Create Unified Dual Eligibility Administrative Hubs at regional level to streamline </a:t>
                      </a:r>
                      <a:r>
                        <a:rPr lang="en-IN" sz="1000" b="0" err="1"/>
                        <a:t>enrollment</a:t>
                      </a:r>
                      <a:r>
                        <a:rPr lang="en-IN" sz="1000" b="0"/>
                        <a:t>, billing &amp; case management</a:t>
                      </a:r>
                      <a:endParaRPr lang="en-US" sz="1000" b="0"/>
                    </a:p>
                  </a:txBody>
                  <a:tcPr/>
                </a:tc>
                <a:tc>
                  <a:txBody>
                    <a:bodyPr/>
                    <a:lstStyle/>
                    <a:p>
                      <a:r>
                        <a:rPr lang="en-IN" sz="1000" b="0" dirty="0"/>
                        <a:t>Reduces documentation and billing errors</a:t>
                      </a:r>
                      <a:endParaRPr lang="en-US" sz="1000" b="0" dirty="0"/>
                    </a:p>
                  </a:txBody>
                  <a:tcPr/>
                </a:tc>
                <a:extLst>
                  <a:ext uri="{0D108BD9-81ED-4DB2-BD59-A6C34878D82A}">
                    <a16:rowId xmlns:a16="http://schemas.microsoft.com/office/drawing/2014/main" val="4185078085"/>
                  </a:ext>
                </a:extLst>
              </a:tr>
            </a:tbl>
          </a:graphicData>
        </a:graphic>
      </p:graphicFrame>
    </p:spTree>
    <p:extLst>
      <p:ext uri="{BB962C8B-B14F-4D97-AF65-F5344CB8AC3E}">
        <p14:creationId xmlns:p14="http://schemas.microsoft.com/office/powerpoint/2010/main" val="394594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92C6DAB1-21BB-070F-3C2E-DC5F8BCBF0C3}"/>
            </a:ext>
          </a:extLst>
        </p:cNvPr>
        <p:cNvGrpSpPr/>
        <p:nvPr/>
      </p:nvGrpSpPr>
      <p:grpSpPr>
        <a:xfrm>
          <a:off x="0" y="0"/>
          <a:ext cx="0" cy="0"/>
          <a:chOff x="0" y="0"/>
          <a:chExt cx="0" cy="0"/>
        </a:xfrm>
      </p:grpSpPr>
      <p:sp>
        <p:nvSpPr>
          <p:cNvPr id="344" name="Google Shape;344;p36">
            <a:extLst>
              <a:ext uri="{FF2B5EF4-FFF2-40B4-BE49-F238E27FC236}">
                <a16:creationId xmlns:a16="http://schemas.microsoft.com/office/drawing/2014/main" id="{777927BD-CA48-56F1-293E-290ACF793ECC}"/>
              </a:ext>
            </a:extLst>
          </p:cNvPr>
          <p:cNvSpPr txBox="1">
            <a:spLocks noGrp="1"/>
          </p:cNvSpPr>
          <p:nvPr>
            <p:ph type="ctrTitle"/>
          </p:nvPr>
        </p:nvSpPr>
        <p:spPr>
          <a:xfrm>
            <a:off x="198869" y="161744"/>
            <a:ext cx="6401953" cy="419558"/>
          </a:xfrm>
          <a:prstGeom prst="rect">
            <a:avLst/>
          </a:prstGeom>
        </p:spPr>
        <p:txBody>
          <a:bodyPr spcFirstLastPara="1" wrap="square" lIns="91425" tIns="91425" rIns="91425" bIns="91425" anchor="ctr" anchorCtr="0">
            <a:noAutofit/>
          </a:bodyPr>
          <a:lstStyle/>
          <a:p>
            <a:r>
              <a:rPr lang="en-US" sz="2000"/>
              <a:t>Geographic &amp; Sociographic Trends in Dual Eligibility</a:t>
            </a:r>
            <a:r>
              <a:rPr lang="en-US"/>
              <a:t> </a:t>
            </a:r>
            <a:endParaRPr lang="en-US" sz="2800"/>
          </a:p>
        </p:txBody>
      </p:sp>
      <p:sp>
        <p:nvSpPr>
          <p:cNvPr id="10" name="Google Shape;360;p36">
            <a:extLst>
              <a:ext uri="{FF2B5EF4-FFF2-40B4-BE49-F238E27FC236}">
                <a16:creationId xmlns:a16="http://schemas.microsoft.com/office/drawing/2014/main" id="{3B355730-2FB2-8A03-1BBA-63C0244144D0}"/>
              </a:ext>
            </a:extLst>
          </p:cNvPr>
          <p:cNvSpPr/>
          <p:nvPr/>
        </p:nvSpPr>
        <p:spPr>
          <a:xfrm rot="10800000" flipH="1">
            <a:off x="-212337" y="402537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5;p36">
            <a:extLst>
              <a:ext uri="{FF2B5EF4-FFF2-40B4-BE49-F238E27FC236}">
                <a16:creationId xmlns:a16="http://schemas.microsoft.com/office/drawing/2014/main" id="{E67A6A5E-4533-872F-DF69-D93DDAAF65D3}"/>
              </a:ext>
            </a:extLst>
          </p:cNvPr>
          <p:cNvSpPr/>
          <p:nvPr/>
        </p:nvSpPr>
        <p:spPr>
          <a:xfrm rot="10800000" flipH="1">
            <a:off x="198869" y="449769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4DAFE4">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6">
            <a:extLst>
              <a:ext uri="{FF2B5EF4-FFF2-40B4-BE49-F238E27FC236}">
                <a16:creationId xmlns:a16="http://schemas.microsoft.com/office/drawing/2014/main" id="{2B02C520-DC0C-2419-68AC-4C8DD80A49DA}"/>
              </a:ext>
            </a:extLst>
          </p:cNvPr>
          <p:cNvSpPr/>
          <p:nvPr/>
        </p:nvSpPr>
        <p:spPr>
          <a:xfrm rot="10800000" flipH="1">
            <a:off x="-674839" y="-1125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00558C"/>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EB01503F-B2D5-A868-C3D5-72D9A515B2FE}"/>
              </a:ext>
            </a:extLst>
          </p:cNvPr>
          <p:cNvSpPr/>
          <p:nvPr/>
        </p:nvSpPr>
        <p:spPr>
          <a:xfrm>
            <a:off x="270309" y="595590"/>
            <a:ext cx="7884000" cy="36000"/>
          </a:xfrm>
          <a:prstGeom prst="rect">
            <a:avLst/>
          </a:prstGeom>
          <a:gradFill flip="none" rotWithShape="1">
            <a:gsLst>
              <a:gs pos="0">
                <a:schemeClr val="accent1">
                  <a:lumMod val="20000"/>
                  <a:lumOff val="80000"/>
                </a:schemeClr>
              </a:gs>
              <a:gs pos="74000">
                <a:srgbClr val="42A8DF"/>
              </a:gs>
              <a:gs pos="83000">
                <a:srgbClr val="42A8DF"/>
              </a:gs>
              <a:gs pos="100000">
                <a:srgbClr val="42A8D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 name="Picture 2" descr="Wellmark® - Apps on Google Play">
            <a:extLst>
              <a:ext uri="{FF2B5EF4-FFF2-40B4-BE49-F238E27FC236}">
                <a16:creationId xmlns:a16="http://schemas.microsoft.com/office/drawing/2014/main" id="{4D836BFA-F84C-E198-54F5-9AE852523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0" t="10215" r="6963" b="21432"/>
          <a:stretch/>
        </p:blipFill>
        <p:spPr bwMode="auto">
          <a:xfrm>
            <a:off x="8164986" y="20206"/>
            <a:ext cx="907753" cy="71558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1434E56-CA2B-B50A-8FFF-5E447024E5AE}"/>
              </a:ext>
            </a:extLst>
          </p:cNvPr>
          <p:cNvGrpSpPr/>
          <p:nvPr/>
        </p:nvGrpSpPr>
        <p:grpSpPr>
          <a:xfrm>
            <a:off x="1118261" y="4662231"/>
            <a:ext cx="7656422" cy="328790"/>
            <a:chOff x="1118261" y="4662231"/>
            <a:chExt cx="7656422" cy="328790"/>
          </a:xfrm>
        </p:grpSpPr>
        <p:grpSp>
          <p:nvGrpSpPr>
            <p:cNvPr id="9" name="Group 8">
              <a:extLst>
                <a:ext uri="{FF2B5EF4-FFF2-40B4-BE49-F238E27FC236}">
                  <a16:creationId xmlns:a16="http://schemas.microsoft.com/office/drawing/2014/main" id="{0B816999-890C-678D-5AFD-738ABB145D9C}"/>
                </a:ext>
              </a:extLst>
            </p:cNvPr>
            <p:cNvGrpSpPr/>
            <p:nvPr/>
          </p:nvGrpSpPr>
          <p:grpSpPr>
            <a:xfrm>
              <a:off x="1118261" y="4662262"/>
              <a:ext cx="1080001" cy="319498"/>
              <a:chOff x="447867" y="6400802"/>
              <a:chExt cx="1080001" cy="359954"/>
            </a:xfrm>
          </p:grpSpPr>
          <p:sp>
            <p:nvSpPr>
              <p:cNvPr id="29" name="Rectangle 28">
                <a:extLst>
                  <a:ext uri="{FF2B5EF4-FFF2-40B4-BE49-F238E27FC236}">
                    <a16:creationId xmlns:a16="http://schemas.microsoft.com/office/drawing/2014/main" id="{43556343-3BBA-4D51-61BA-056601934E6C}"/>
                  </a:ext>
                </a:extLst>
              </p:cNvPr>
              <p:cNvSpPr/>
              <p:nvPr/>
            </p:nvSpPr>
            <p:spPr>
              <a:xfrm>
                <a:off x="447868" y="6462680"/>
                <a:ext cx="1080000" cy="298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Overview</a:t>
                </a:r>
              </a:p>
            </p:txBody>
          </p:sp>
          <p:cxnSp>
            <p:nvCxnSpPr>
              <p:cNvPr id="30" name="Straight Connector 29">
                <a:extLst>
                  <a:ext uri="{FF2B5EF4-FFF2-40B4-BE49-F238E27FC236}">
                    <a16:creationId xmlns:a16="http://schemas.microsoft.com/office/drawing/2014/main" id="{B6B5AA26-62EE-DD3F-538B-B06D1C21E871}"/>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DBE58B3-FAA6-AFF7-8831-9BEA4ECBFCF6}"/>
                </a:ext>
              </a:extLst>
            </p:cNvPr>
            <p:cNvGrpSpPr/>
            <p:nvPr/>
          </p:nvGrpSpPr>
          <p:grpSpPr>
            <a:xfrm>
              <a:off x="2419606" y="4662257"/>
              <a:ext cx="1080001" cy="319498"/>
              <a:chOff x="447867" y="6400802"/>
              <a:chExt cx="1080001" cy="359954"/>
            </a:xfrm>
          </p:grpSpPr>
          <p:sp>
            <p:nvSpPr>
              <p:cNvPr id="27" name="Rectangle 26">
                <a:extLst>
                  <a:ext uri="{FF2B5EF4-FFF2-40B4-BE49-F238E27FC236}">
                    <a16:creationId xmlns:a16="http://schemas.microsoft.com/office/drawing/2014/main" id="{C362A10F-404E-E39B-2705-B15484083D58}"/>
                  </a:ext>
                </a:extLst>
              </p:cNvPr>
              <p:cNvSpPr/>
              <p:nvPr/>
            </p:nvSpPr>
            <p:spPr>
              <a:xfrm>
                <a:off x="447868" y="6462680"/>
                <a:ext cx="1080000" cy="298076"/>
              </a:xfrm>
              <a:prstGeom prst="rect">
                <a:avLst/>
              </a:prstGeom>
              <a:solidFill>
                <a:srgbClr val="4DAF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Executive Summary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2C6F17B2-43EF-7ED1-1AB0-20A404BAEA1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38FB7FE-4EB0-E787-4A1C-AC9764B882A3}"/>
                </a:ext>
              </a:extLst>
            </p:cNvPr>
            <p:cNvGrpSpPr/>
            <p:nvPr/>
          </p:nvGrpSpPr>
          <p:grpSpPr>
            <a:xfrm>
              <a:off x="3720951" y="4662252"/>
              <a:ext cx="1080001" cy="319498"/>
              <a:chOff x="447867" y="6400802"/>
              <a:chExt cx="1080001" cy="359954"/>
            </a:xfrm>
          </p:grpSpPr>
          <p:sp>
            <p:nvSpPr>
              <p:cNvPr id="25" name="Rectangle 24">
                <a:extLst>
                  <a:ext uri="{FF2B5EF4-FFF2-40B4-BE49-F238E27FC236}">
                    <a16:creationId xmlns:a16="http://schemas.microsoft.com/office/drawing/2014/main" id="{EE3C01B4-8DC4-6186-AA84-5616DF93CC5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Data &amp; Methodology</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A580B417-711D-544E-E68C-E36FA620046A}"/>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D3614C0-363B-2677-4833-C616F5569433}"/>
                </a:ext>
              </a:extLst>
            </p:cNvPr>
            <p:cNvGrpSpPr/>
            <p:nvPr/>
          </p:nvGrpSpPr>
          <p:grpSpPr>
            <a:xfrm>
              <a:off x="5022296" y="4662247"/>
              <a:ext cx="1080001" cy="319498"/>
              <a:chOff x="447867" y="6400802"/>
              <a:chExt cx="1080001" cy="359954"/>
            </a:xfrm>
          </p:grpSpPr>
          <p:sp>
            <p:nvSpPr>
              <p:cNvPr id="23" name="Rectangle 22">
                <a:extLst>
                  <a:ext uri="{FF2B5EF4-FFF2-40B4-BE49-F238E27FC236}">
                    <a16:creationId xmlns:a16="http://schemas.microsoft.com/office/drawing/2014/main" id="{F31A69FA-B361-9F19-AFEC-F9EAEA710CE3}"/>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ClrTx/>
                  <a:defRPr/>
                </a:pPr>
                <a:r>
                  <a:rPr lang="en-US" sz="850" b="1" kern="1200">
                    <a:solidFill>
                      <a:srgbClr val="000000"/>
                    </a:solidFill>
                    <a:latin typeface="Arial"/>
                    <a:cs typeface="Arial"/>
                  </a:rPr>
                  <a:t>Key Insights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0D8FAD25-872F-E1C3-6613-E52A65C11ACE}"/>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57149A4-CDE2-27CE-407B-D1EE91DE287A}"/>
                </a:ext>
              </a:extLst>
            </p:cNvPr>
            <p:cNvGrpSpPr/>
            <p:nvPr/>
          </p:nvGrpSpPr>
          <p:grpSpPr>
            <a:xfrm>
              <a:off x="6323641" y="4662242"/>
              <a:ext cx="1080001" cy="319498"/>
              <a:chOff x="447867" y="6400802"/>
              <a:chExt cx="1080001" cy="359954"/>
            </a:xfrm>
          </p:grpSpPr>
          <p:sp>
            <p:nvSpPr>
              <p:cNvPr id="21" name="Rectangle 20">
                <a:extLst>
                  <a:ext uri="{FF2B5EF4-FFF2-40B4-BE49-F238E27FC236}">
                    <a16:creationId xmlns:a16="http://schemas.microsoft.com/office/drawing/2014/main" id="{3540FCAF-E6AD-4301-5817-A5874EE01536}"/>
                  </a:ext>
                </a:extLst>
              </p:cNvPr>
              <p:cNvSpPr/>
              <p:nvPr/>
            </p:nvSpPr>
            <p:spPr>
              <a:xfrm>
                <a:off x="447868" y="6462680"/>
                <a:ext cx="1080000"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Conclusions</a:t>
                </a:r>
                <a:endParaRPr kumimoji="0" lang="en-US" sz="8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22" name="Straight Connector 21">
                <a:extLst>
                  <a:ext uri="{FF2B5EF4-FFF2-40B4-BE49-F238E27FC236}">
                    <a16:creationId xmlns:a16="http://schemas.microsoft.com/office/drawing/2014/main" id="{3BFB4AE5-B06F-5A0B-EBB5-0BF598DDB9C2}"/>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832081B-C763-6C38-884D-9913F77CA111}"/>
                </a:ext>
              </a:extLst>
            </p:cNvPr>
            <p:cNvGrpSpPr/>
            <p:nvPr/>
          </p:nvGrpSpPr>
          <p:grpSpPr>
            <a:xfrm>
              <a:off x="7538401" y="4662231"/>
              <a:ext cx="1236282" cy="328790"/>
              <a:chOff x="361282" y="6400802"/>
              <a:chExt cx="1236282" cy="370423"/>
            </a:xfrm>
          </p:grpSpPr>
          <p:sp>
            <p:nvSpPr>
              <p:cNvPr id="19" name="Rectangle 18">
                <a:extLst>
                  <a:ext uri="{FF2B5EF4-FFF2-40B4-BE49-F238E27FC236}">
                    <a16:creationId xmlns:a16="http://schemas.microsoft.com/office/drawing/2014/main" id="{FEAFB6A7-9CAB-8C5A-8AE7-471C61F014C0}"/>
                  </a:ext>
                </a:extLst>
              </p:cNvPr>
              <p:cNvSpPr/>
              <p:nvPr/>
            </p:nvSpPr>
            <p:spPr>
              <a:xfrm>
                <a:off x="361282" y="6462680"/>
                <a:ext cx="1236282" cy="308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kern="1200">
                    <a:solidFill>
                      <a:srgbClr val="000000"/>
                    </a:solidFill>
                    <a:latin typeface="Arial"/>
                    <a:cs typeface="Arial"/>
                  </a:rPr>
                  <a:t>Recommendations</a:t>
                </a:r>
                <a:endParaRPr lang="en-US" sz="85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162B036-796B-8263-FD2C-FA9F728274CB}"/>
                  </a:ext>
                </a:extLst>
              </p:cNvPr>
              <p:cNvCxnSpPr/>
              <p:nvPr/>
            </p:nvCxnSpPr>
            <p:spPr>
              <a:xfrm>
                <a:off x="447867" y="6400802"/>
                <a:ext cx="10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4" name="Table 3">
            <a:extLst>
              <a:ext uri="{FF2B5EF4-FFF2-40B4-BE49-F238E27FC236}">
                <a16:creationId xmlns:a16="http://schemas.microsoft.com/office/drawing/2014/main" id="{0F219C8D-FB76-4E30-A086-5828EFEB2B8D}"/>
              </a:ext>
            </a:extLst>
          </p:cNvPr>
          <p:cNvGraphicFramePr>
            <a:graphicFrameLocks noGrp="1"/>
          </p:cNvGraphicFramePr>
          <p:nvPr>
            <p:extLst>
              <p:ext uri="{D42A27DB-BD31-4B8C-83A1-F6EECF244321}">
                <p14:modId xmlns:p14="http://schemas.microsoft.com/office/powerpoint/2010/main" val="3873460405"/>
              </p:ext>
            </p:extLst>
          </p:nvPr>
        </p:nvGraphicFramePr>
        <p:xfrm>
          <a:off x="501804" y="803817"/>
          <a:ext cx="8466284" cy="3799840"/>
        </p:xfrm>
        <a:graphic>
          <a:graphicData uri="http://schemas.openxmlformats.org/drawingml/2006/table">
            <a:tbl>
              <a:tblPr firstRow="1" bandRow="1">
                <a:tableStyleId>{C4E5EA32-9303-4729-9A89-E96DC8F2E9CB}</a:tableStyleId>
              </a:tblPr>
              <a:tblGrid>
                <a:gridCol w="1524842">
                  <a:extLst>
                    <a:ext uri="{9D8B030D-6E8A-4147-A177-3AD203B41FA5}">
                      <a16:colId xmlns:a16="http://schemas.microsoft.com/office/drawing/2014/main" val="3451600806"/>
                    </a:ext>
                  </a:extLst>
                </a:gridCol>
                <a:gridCol w="4149696">
                  <a:extLst>
                    <a:ext uri="{9D8B030D-6E8A-4147-A177-3AD203B41FA5}">
                      <a16:colId xmlns:a16="http://schemas.microsoft.com/office/drawing/2014/main" val="3009100285"/>
                    </a:ext>
                  </a:extLst>
                </a:gridCol>
                <a:gridCol w="2791746">
                  <a:extLst>
                    <a:ext uri="{9D8B030D-6E8A-4147-A177-3AD203B41FA5}">
                      <a16:colId xmlns:a16="http://schemas.microsoft.com/office/drawing/2014/main" val="1846479141"/>
                    </a:ext>
                  </a:extLst>
                </a:gridCol>
              </a:tblGrid>
              <a:tr h="370840">
                <a:tc>
                  <a:txBody>
                    <a:bodyPr/>
                    <a:lstStyle/>
                    <a:p>
                      <a:r>
                        <a:rPr lang="en-IN" sz="900" b="1"/>
                        <a:t>Challenge</a:t>
                      </a:r>
                    </a:p>
                  </a:txBody>
                  <a:tcPr anchor="ctr"/>
                </a:tc>
                <a:tc>
                  <a:txBody>
                    <a:bodyPr/>
                    <a:lstStyle/>
                    <a:p>
                      <a:r>
                        <a:rPr lang="en-IN" sz="900" b="1"/>
                        <a:t>Observations </a:t>
                      </a:r>
                    </a:p>
                  </a:txBody>
                  <a:tcPr anchor="ctr"/>
                </a:tc>
                <a:tc>
                  <a:txBody>
                    <a:bodyPr/>
                    <a:lstStyle/>
                    <a:p>
                      <a:r>
                        <a:rPr lang="en-IN" sz="900" b="1"/>
                        <a:t>Strategic Recommendations</a:t>
                      </a:r>
                    </a:p>
                  </a:txBody>
                  <a:tcPr anchor="ctr"/>
                </a:tc>
                <a:extLst>
                  <a:ext uri="{0D108BD9-81ED-4DB2-BD59-A6C34878D82A}">
                    <a16:rowId xmlns:a16="http://schemas.microsoft.com/office/drawing/2014/main" val="3156898502"/>
                  </a:ext>
                </a:extLst>
              </a:tr>
              <a:tr h="370840">
                <a:tc>
                  <a:txBody>
                    <a:bodyPr/>
                    <a:lstStyle/>
                    <a:p>
                      <a:pPr lvl="0">
                        <a:buNone/>
                      </a:pPr>
                      <a:r>
                        <a:rPr lang="en-IN" sz="900" b="0" i="0" u="none" strike="noStrike" noProof="0">
                          <a:latin typeface="Arial"/>
                        </a:rPr>
                        <a:t>Correlations exist within the population demographics</a:t>
                      </a:r>
                      <a:endParaRPr lang="en-US" sz="900"/>
                    </a:p>
                  </a:txBody>
                  <a:tcPr/>
                </a:tc>
                <a:tc>
                  <a:txBody>
                    <a:bodyPr/>
                    <a:lstStyle/>
                    <a:p>
                      <a:pPr marL="171450" indent="-171450">
                        <a:buFont typeface="Arial"/>
                        <a:buChar char="•"/>
                      </a:pPr>
                      <a:r>
                        <a:rPr lang="en-IN" sz="900" b="0"/>
                        <a:t>Strong correlations with the following variables:</a:t>
                      </a:r>
                    </a:p>
                    <a:p>
                      <a:pPr marL="0" lvl="0" indent="0">
                        <a:buNone/>
                      </a:pPr>
                      <a:r>
                        <a:rPr lang="en-IN" sz="900" b="0"/>
                        <a:t>     Education, Disabilty, Age, health uninsured and rent burden and race  native.</a:t>
                      </a:r>
                    </a:p>
                    <a:p>
                      <a:pPr lvl="0">
                        <a:buNone/>
                      </a:pPr>
                      <a:endParaRPr lang="en-IN" sz="900" b="0"/>
                    </a:p>
                  </a:txBody>
                  <a:tcPr/>
                </a:tc>
                <a:tc>
                  <a:txBody>
                    <a:bodyPr/>
                    <a:lstStyle/>
                    <a:p>
                      <a:pPr lvl="0" algn="l">
                        <a:lnSpc>
                          <a:spcPct val="100000"/>
                        </a:lnSpc>
                        <a:spcBef>
                          <a:spcPts val="0"/>
                        </a:spcBef>
                        <a:spcAft>
                          <a:spcPts val="0"/>
                        </a:spcAft>
                        <a:buNone/>
                      </a:pPr>
                      <a:r>
                        <a:rPr lang="en-IN" sz="900" b="0" i="0" u="none" strike="noStrike" noProof="0"/>
                        <a:t>• Use AI to segment and personalize outreach based on demographics</a:t>
                      </a:r>
                      <a:endParaRPr lang="en-US"/>
                    </a:p>
                    <a:p>
                      <a:pPr lvl="0" algn="l">
                        <a:lnSpc>
                          <a:spcPct val="100000"/>
                        </a:lnSpc>
                        <a:spcBef>
                          <a:spcPts val="0"/>
                        </a:spcBef>
                        <a:spcAft>
                          <a:spcPts val="0"/>
                        </a:spcAft>
                        <a:buNone/>
                      </a:pPr>
                      <a:r>
                        <a:rPr lang="en-IN" sz="900" b="0" i="0" u="none" strike="noStrike" noProof="0"/>
                        <a:t>• Expand telehealth access with free tech training kits</a:t>
                      </a:r>
                      <a:endParaRPr lang="en-IN"/>
                    </a:p>
                    <a:p>
                      <a:pPr lvl="0" algn="l">
                        <a:lnSpc>
                          <a:spcPct val="100000"/>
                        </a:lnSpc>
                        <a:spcBef>
                          <a:spcPts val="0"/>
                        </a:spcBef>
                        <a:spcAft>
                          <a:spcPts val="0"/>
                        </a:spcAft>
                        <a:buNone/>
                      </a:pPr>
                      <a:r>
                        <a:rPr lang="en-IN" sz="900" b="0" i="0" u="none" strike="noStrike" noProof="0"/>
                        <a:t>• Offer targeted wellness incentives based on socioeconomic profiles</a:t>
                      </a:r>
                      <a:endParaRPr lang="en-IN"/>
                    </a:p>
                  </a:txBody>
                  <a:tcPr/>
                </a:tc>
                <a:extLst>
                  <a:ext uri="{0D108BD9-81ED-4DB2-BD59-A6C34878D82A}">
                    <a16:rowId xmlns:a16="http://schemas.microsoft.com/office/drawing/2014/main" val="106332219"/>
                  </a:ext>
                </a:extLst>
              </a:tr>
              <a:tr h="370840">
                <a:tc>
                  <a:txBody>
                    <a:bodyPr/>
                    <a:lstStyle/>
                    <a:p>
                      <a:pPr lvl="0">
                        <a:buNone/>
                      </a:pPr>
                      <a:r>
                        <a:rPr lang="en-IN" sz="900" b="0" i="0" u="none" strike="noStrike" noProof="0">
                          <a:latin typeface="Arial"/>
                        </a:rPr>
                        <a:t>How have dual-eligible populations evolved?</a:t>
                      </a:r>
                      <a:endParaRPr lang="en-US" sz="900"/>
                    </a:p>
                  </a:txBody>
                  <a:tcPr/>
                </a:tc>
                <a:tc>
                  <a:txBody>
                    <a:bodyPr/>
                    <a:lstStyle/>
                    <a:p>
                      <a:pPr marL="171450" indent="-171450">
                        <a:buFont typeface="Arial"/>
                        <a:buChar char="•"/>
                      </a:pPr>
                      <a:r>
                        <a:rPr lang="en-IN" sz="900" b="0"/>
                        <a:t>Steady growth for total and partial duality in both states. </a:t>
                      </a:r>
                    </a:p>
                    <a:p>
                      <a:pPr marL="171450" lvl="0" indent="-171450">
                        <a:buFont typeface="Arial"/>
                        <a:buChar char="•"/>
                      </a:pPr>
                      <a:endParaRPr lang="en-IN" sz="900" b="0"/>
                    </a:p>
                    <a:p>
                      <a:pPr marL="171450" lvl="0" indent="-171450">
                        <a:buFont typeface="Arial"/>
                        <a:buChar char="•"/>
                      </a:pPr>
                      <a:r>
                        <a:rPr lang="en-IN" sz="900" b="0" i="0" u="none" strike="noStrike" baseline="0" noProof="0">
                          <a:solidFill>
                            <a:srgbClr val="000000"/>
                          </a:solidFill>
                          <a:latin typeface="Arial"/>
                        </a:rPr>
                        <a:t>Counties like Hyde, Adams, Ziebach, and Jerauld experienced sharp year-over-year spikes (sometimes over 20%) in dual eligibility.</a:t>
                      </a:r>
                    </a:p>
                    <a:p>
                      <a:pPr marL="171450" lvl="0" indent="-171450">
                        <a:buFont typeface="Arial"/>
                        <a:buChar char="•"/>
                      </a:pPr>
                      <a:endParaRPr lang="en-IN" sz="900" b="0" i="0" u="none" strike="noStrike" baseline="0" noProof="0">
                        <a:solidFill>
                          <a:srgbClr val="000000"/>
                        </a:solidFill>
                        <a:latin typeface="Arial"/>
                      </a:endParaRPr>
                    </a:p>
                    <a:p>
                      <a:pPr marL="171450" lvl="0" indent="-171450">
                        <a:buFont typeface="Arial"/>
                        <a:buChar char="•"/>
                      </a:pPr>
                      <a:r>
                        <a:rPr lang="en-IN" sz="900" b="0" i="0" u="none" strike="noStrike" baseline="0" noProof="0">
                          <a:solidFill>
                            <a:srgbClr val="000000"/>
                          </a:solidFill>
                          <a:latin typeface="Arial"/>
                        </a:rPr>
                        <a:t>Counties like Todd (38%), Oglala Lakota (36%), and Buffalo (35%) have the highest percentages of dual-eligible residents.</a:t>
                      </a:r>
                    </a:p>
                    <a:p>
                      <a:pPr marL="171450" lvl="0" indent="-171450">
                        <a:buFont typeface="Arial"/>
                        <a:buChar char="•"/>
                      </a:pPr>
                      <a:endParaRPr lang="en-IN" sz="900" b="0" i="0" u="none" strike="noStrike" baseline="0" noProof="0">
                        <a:solidFill>
                          <a:srgbClr val="000000"/>
                        </a:solidFill>
                        <a:latin typeface="Arial"/>
                      </a:endParaRPr>
                    </a:p>
                    <a:p>
                      <a:pPr marL="171450" lvl="0" indent="-171450">
                        <a:buFont typeface="Arial"/>
                        <a:buChar char="•"/>
                      </a:pPr>
                      <a:r>
                        <a:rPr lang="en-IN" sz="900" b="0" i="0" u="none" strike="noStrike" baseline="0" noProof="0">
                          <a:solidFill>
                            <a:srgbClr val="000000"/>
                          </a:solidFill>
                          <a:latin typeface="Arial"/>
                        </a:rPr>
                        <a:t>Unlike South Dakota’s strong tribal-area concentration, Iowa's dual-eligible population is more evenly distributed, with a flatter gradient of need.</a:t>
                      </a:r>
                      <a:endParaRPr lang="en-IN" sz="900"/>
                    </a:p>
                  </a:txBody>
                  <a:tcPr/>
                </a:tc>
                <a:tc>
                  <a:txBody>
                    <a:bodyPr/>
                    <a:lstStyle/>
                    <a:p>
                      <a:pPr lvl="0" algn="l">
                        <a:lnSpc>
                          <a:spcPct val="100000"/>
                        </a:lnSpc>
                        <a:spcBef>
                          <a:spcPts val="0"/>
                        </a:spcBef>
                        <a:spcAft>
                          <a:spcPts val="0"/>
                        </a:spcAft>
                        <a:buNone/>
                      </a:pPr>
                      <a:r>
                        <a:rPr lang="en-IN" sz="900" b="0" i="0" u="none" strike="noStrike" noProof="0">
                          <a:latin typeface="Arial"/>
                        </a:rPr>
                        <a:t>• Incentivize fitness and wellness through gamified mobile apps.</a:t>
                      </a:r>
                      <a:endParaRPr lang="en-US"/>
                    </a:p>
                    <a:p>
                      <a:pPr lvl="0" algn="l">
                        <a:lnSpc>
                          <a:spcPct val="100000"/>
                        </a:lnSpc>
                        <a:spcBef>
                          <a:spcPts val="0"/>
                        </a:spcBef>
                        <a:spcAft>
                          <a:spcPts val="0"/>
                        </a:spcAft>
                        <a:buNone/>
                      </a:pPr>
                      <a:endParaRPr lang="en-IN" sz="900" b="0" i="0" u="none" strike="noStrike" noProof="0">
                        <a:latin typeface="Arial"/>
                      </a:endParaRPr>
                    </a:p>
                    <a:p>
                      <a:pPr lvl="0" algn="l">
                        <a:lnSpc>
                          <a:spcPct val="100000"/>
                        </a:lnSpc>
                        <a:spcBef>
                          <a:spcPts val="0"/>
                        </a:spcBef>
                        <a:spcAft>
                          <a:spcPts val="0"/>
                        </a:spcAft>
                        <a:buNone/>
                      </a:pPr>
                      <a:r>
                        <a:rPr lang="en-IN" sz="900" b="0" i="0" u="none" strike="noStrike" noProof="0">
                          <a:latin typeface="Arial"/>
                        </a:rPr>
                        <a:t>• Provide wellness program participation rewards</a:t>
                      </a:r>
                      <a:endParaRPr lang="en-IN"/>
                    </a:p>
                    <a:p>
                      <a:pPr lvl="0" algn="l">
                        <a:lnSpc>
                          <a:spcPct val="100000"/>
                        </a:lnSpc>
                        <a:spcBef>
                          <a:spcPts val="0"/>
                        </a:spcBef>
                        <a:spcAft>
                          <a:spcPts val="0"/>
                        </a:spcAft>
                        <a:buNone/>
                      </a:pPr>
                      <a:endParaRPr lang="en-IN" sz="900" b="0" i="0" u="none" strike="noStrike" noProof="0">
                        <a:latin typeface="Arial"/>
                      </a:endParaRPr>
                    </a:p>
                    <a:p>
                      <a:pPr lvl="0">
                        <a:buNone/>
                      </a:pPr>
                      <a:r>
                        <a:rPr lang="en-IN" sz="900" b="0" i="0" u="none" strike="noStrike" noProof="0">
                          <a:latin typeface="Arial"/>
                        </a:rPr>
                        <a:t>• Deploy AI monitoring dashboards to track regional growth and trends</a:t>
                      </a:r>
                      <a:endParaRPr lang="en-IN"/>
                    </a:p>
                  </a:txBody>
                  <a:tcPr/>
                </a:tc>
                <a:extLst>
                  <a:ext uri="{0D108BD9-81ED-4DB2-BD59-A6C34878D82A}">
                    <a16:rowId xmlns:a16="http://schemas.microsoft.com/office/drawing/2014/main" val="826504573"/>
                  </a:ext>
                </a:extLst>
              </a:tr>
              <a:tr h="370839">
                <a:tc>
                  <a:txBody>
                    <a:bodyPr/>
                    <a:lstStyle/>
                    <a:p>
                      <a:pPr lvl="0">
                        <a:buNone/>
                      </a:pPr>
                      <a:r>
                        <a:rPr lang="en-IN" sz="900" b="0" i="0" u="none" strike="noStrike" noProof="0"/>
                        <a:t>How are these trends contributing to the increase in dual eligibility? </a:t>
                      </a:r>
                      <a:endParaRPr lang="en-US" sz="900"/>
                    </a:p>
                  </a:txBody>
                  <a:tcPr/>
                </a:tc>
                <a:tc>
                  <a:txBody>
                    <a:bodyPr/>
                    <a:lstStyle/>
                    <a:p>
                      <a:pPr marL="171450" lvl="0" indent="-171450">
                        <a:buFont typeface="Arial"/>
                        <a:buChar char="•"/>
                      </a:pPr>
                      <a:r>
                        <a:rPr lang="en-IN" sz="900" b="0" i="0" u="none" strike="noStrike" baseline="0" noProof="0">
                          <a:solidFill>
                            <a:srgbClr val="000000"/>
                          </a:solidFill>
                          <a:latin typeface="Arial"/>
                        </a:rPr>
                        <a:t>Many counties with high or rising dual eligibility (Todd, Ziebach, Wapello, Appanoose) have older populations and limited local job markets.</a:t>
                      </a:r>
                    </a:p>
                    <a:p>
                      <a:pPr marL="171450" lvl="0" indent="-171450">
                        <a:buFont typeface="Arial"/>
                        <a:buChar char="•"/>
                      </a:pPr>
                      <a:r>
                        <a:rPr lang="en-IN" sz="900" b="0" i="0" u="none" strike="noStrike" baseline="0" noProof="0">
                          <a:solidFill>
                            <a:srgbClr val="000000"/>
                          </a:solidFill>
                          <a:latin typeface="Arial"/>
                        </a:rPr>
                        <a:t>Counties on Native American reservations show the highest shares—up to 38% dual eligibility.</a:t>
                      </a:r>
                    </a:p>
                    <a:p>
                      <a:pPr marL="171450" lvl="0" indent="-171450" algn="l">
                        <a:lnSpc>
                          <a:spcPct val="100000"/>
                        </a:lnSpc>
                        <a:buFont typeface="Arial"/>
                        <a:buChar char="•"/>
                      </a:pPr>
                      <a:r>
                        <a:rPr lang="en-IN" sz="900" b="0" i="0" u="none" strike="noStrike" baseline="0" noProof="0">
                          <a:solidFill>
                            <a:srgbClr val="000000"/>
                          </a:solidFill>
                          <a:latin typeface="Arial"/>
                        </a:rPr>
                        <a:t>In rural counties with provider shortages, people are more likely to delay care until conditions worsen</a:t>
                      </a:r>
                      <a:endParaRPr lang="en-IN" sz="900"/>
                    </a:p>
                    <a:p>
                      <a:pPr marL="171450" lvl="0" indent="-171450">
                        <a:buFont typeface="Arial"/>
                        <a:buChar char="•"/>
                      </a:pPr>
                      <a:endParaRPr lang="en-IN" sz="900" b="0" i="0" u="none" strike="noStrike" baseline="0" noProof="0">
                        <a:solidFill>
                          <a:srgbClr val="000000"/>
                        </a:solidFill>
                        <a:latin typeface="Arial"/>
                      </a:endParaRPr>
                    </a:p>
                  </a:txBody>
                  <a:tcPr/>
                </a:tc>
                <a:tc>
                  <a:txBody>
                    <a:bodyPr/>
                    <a:lstStyle/>
                    <a:p>
                      <a:pPr lvl="0" algn="l">
                        <a:lnSpc>
                          <a:spcPct val="100000"/>
                        </a:lnSpc>
                        <a:spcBef>
                          <a:spcPts val="0"/>
                        </a:spcBef>
                        <a:spcAft>
                          <a:spcPts val="0"/>
                        </a:spcAft>
                        <a:buNone/>
                      </a:pPr>
                      <a:r>
                        <a:rPr lang="en-IN" sz="900" b="0" i="0" u="none" strike="noStrike" noProof="0">
                          <a:latin typeface="Arial"/>
                        </a:rPr>
                        <a:t>• Fund rural medical workforce through scholarships and loan forgiveness.</a:t>
                      </a:r>
                      <a:endParaRPr lang="en-US"/>
                    </a:p>
                    <a:p>
                      <a:pPr lvl="0" algn="l">
                        <a:lnSpc>
                          <a:spcPct val="100000"/>
                        </a:lnSpc>
                        <a:spcBef>
                          <a:spcPts val="0"/>
                        </a:spcBef>
                        <a:spcAft>
                          <a:spcPts val="0"/>
                        </a:spcAft>
                        <a:buNone/>
                      </a:pPr>
                      <a:r>
                        <a:rPr lang="en-IN" sz="900" b="0" i="0" u="none" strike="noStrike" noProof="0">
                          <a:latin typeface="Arial"/>
                        </a:rPr>
                        <a:t>• Use AI-based triage/chatbots to reduce care delays.</a:t>
                      </a:r>
                      <a:endParaRPr lang="en-IN"/>
                    </a:p>
                    <a:p>
                      <a:pPr lvl="0">
                        <a:buNone/>
                      </a:pPr>
                      <a:r>
                        <a:rPr lang="en-IN" sz="900" b="0" i="0" u="none" strike="noStrike" noProof="0">
                          <a:latin typeface="Arial"/>
                        </a:rPr>
                        <a:t>• Develop inter-county branded </a:t>
                      </a:r>
                      <a:r>
                        <a:rPr lang="en-IN" sz="900" b="0" i="0" u="none" strike="noStrike" noProof="0"/>
                        <a:t>wellness and fitness challenges.</a:t>
                      </a:r>
                      <a:endParaRPr lang="en-IN"/>
                    </a:p>
                  </a:txBody>
                  <a:tcPr/>
                </a:tc>
                <a:extLst>
                  <a:ext uri="{0D108BD9-81ED-4DB2-BD59-A6C34878D82A}">
                    <a16:rowId xmlns:a16="http://schemas.microsoft.com/office/drawing/2014/main" val="4242229237"/>
                  </a:ext>
                </a:extLst>
              </a:tr>
            </a:tbl>
          </a:graphicData>
        </a:graphic>
      </p:graphicFrame>
    </p:spTree>
    <p:extLst>
      <p:ext uri="{BB962C8B-B14F-4D97-AF65-F5344CB8AC3E}">
        <p14:creationId xmlns:p14="http://schemas.microsoft.com/office/powerpoint/2010/main" val="3073486274"/>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37D4070D17D43B8339FD770A00878" ma:contentTypeVersion="11" ma:contentTypeDescription="Create a new document." ma:contentTypeScope="" ma:versionID="f78cf5bbcf469b61d998ab79c2ce2838">
  <xsd:schema xmlns:xsd="http://www.w3.org/2001/XMLSchema" xmlns:xs="http://www.w3.org/2001/XMLSchema" xmlns:p="http://schemas.microsoft.com/office/2006/metadata/properties" xmlns:ns2="b58cd28f-b1ef-4fe7-9b3b-128052bf1eb9" xmlns:ns3="7ed70568-e3ff-4363-a1ea-e696e8fd73db" targetNamespace="http://schemas.microsoft.com/office/2006/metadata/properties" ma:root="true" ma:fieldsID="64815c3ec26f335736e399edc80e6e81" ns2:_="" ns3:_="">
    <xsd:import namespace="b58cd28f-b1ef-4fe7-9b3b-128052bf1eb9"/>
    <xsd:import namespace="7ed70568-e3ff-4363-a1ea-e696e8fd73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cd28f-b1ef-4fe7-9b3b-128052bf1e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e203d1-7cfb-462f-9308-eb621c314a9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d70568-e3ff-4363-a1ea-e696e8fd73d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f599ff-60d7-43d3-b28d-65d49b5ebded}" ma:internalName="TaxCatchAll" ma:showField="CatchAllData" ma:web="7ed70568-e3ff-4363-a1ea-e696e8fd73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ed70568-e3ff-4363-a1ea-e696e8fd73db" xsi:nil="true"/>
    <lcf76f155ced4ddcb4097134ff3c332f xmlns="b58cd28f-b1ef-4fe7-9b3b-128052bf1eb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A1159C-A0E1-42DC-AA45-2E4E09E4A1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cd28f-b1ef-4fe7-9b3b-128052bf1eb9"/>
    <ds:schemaRef ds:uri="7ed70568-e3ff-4363-a1ea-e696e8fd73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52F2E4-5998-426F-AC50-9F01CEA198CB}">
  <ds:schemaRefs>
    <ds:schemaRef ds:uri="http://schemas.microsoft.com/sharepoint/v3/contenttype/forms"/>
  </ds:schemaRefs>
</ds:datastoreItem>
</file>

<file path=customXml/itemProps3.xml><?xml version="1.0" encoding="utf-8"?>
<ds:datastoreItem xmlns:ds="http://schemas.openxmlformats.org/officeDocument/2006/customXml" ds:itemID="{B1A64110-4CD5-4EFD-9F11-5D3A884C00AF}">
  <ds:schemaRefs>
    <ds:schemaRef ds:uri="7ed70568-e3ff-4363-a1ea-e696e8fd73db"/>
    <ds:schemaRef ds:uri="9193d9cb-7afc-47fd-b122-46edee887c3c"/>
    <ds:schemaRef ds:uri="b58cd28f-b1ef-4fe7-9b3b-128052bf1e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755</TotalTime>
  <Words>4327</Words>
  <Application>Microsoft Macintosh PowerPoint</Application>
  <PresentationFormat>On-screen Show (16:9)</PresentationFormat>
  <Paragraphs>630</Paragraphs>
  <Slides>47</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Fira Sans Extra Condensed</vt:lpstr>
      <vt:lpstr>Courier New</vt:lpstr>
      <vt:lpstr>DM Sans</vt:lpstr>
      <vt:lpstr>Arial</vt:lpstr>
      <vt:lpstr>Fira Sans Extra Condensed Medium</vt:lpstr>
      <vt:lpstr>Arial,Sans-Serif</vt:lpstr>
      <vt:lpstr>Roboto</vt:lpstr>
      <vt:lpstr>Calibri Light</vt:lpstr>
      <vt:lpstr>Barlow</vt:lpstr>
      <vt:lpstr>Outfit</vt:lpstr>
      <vt:lpstr>Calibri</vt:lpstr>
      <vt:lpstr>Aptos Narrow</vt:lpstr>
      <vt:lpstr>Poppins ExtraBold</vt:lpstr>
      <vt:lpstr>Data Collection and Analysis - Master of Science in Community Health and Prevention Research by Slidesgo</vt:lpstr>
      <vt:lpstr>Wellmark Blue Cross and Blue Shield </vt:lpstr>
      <vt:lpstr>PowerPoint Presentation</vt:lpstr>
      <vt:lpstr>48.9%</vt:lpstr>
      <vt:lpstr>   Wellmark Case Overview</vt:lpstr>
      <vt:lpstr>Medicare &amp; Medicaid  </vt:lpstr>
      <vt:lpstr>Problem Statement &amp; Action Plan</vt:lpstr>
      <vt:lpstr>Executive Summary</vt:lpstr>
      <vt:lpstr>Healthcare System &amp; Funding </vt:lpstr>
      <vt:lpstr>Geographic &amp; Sociographic Trends in Dual Eligibility </vt:lpstr>
      <vt:lpstr>Economic &amp; Policy Impact on Medicaid Eligibility </vt:lpstr>
      <vt:lpstr>Data &amp; Methodology</vt:lpstr>
      <vt:lpstr> Data &amp; Methodology</vt:lpstr>
      <vt:lpstr>Key Insights:  Healthcare System &amp; Funding Challenges</vt:lpstr>
      <vt:lpstr>Dual Beneficiaries Forecast</vt:lpstr>
      <vt:lpstr>Features Driving - Dual Beneficiaries Forecast</vt:lpstr>
      <vt:lpstr>Additional Demands on Hospitals &amp; Doctors</vt:lpstr>
      <vt:lpstr>Top Counties by Predicted Dual Eligibility</vt:lpstr>
      <vt:lpstr>Predicting - Additional Medicare Funding Need Part A</vt:lpstr>
      <vt:lpstr>Predicting - Additional Medicare Funding Need Part B</vt:lpstr>
      <vt:lpstr>Cost Forecast for Dual-Eligible</vt:lpstr>
      <vt:lpstr>Key Insights:  Geographic &amp; Sociographic Trends in                  Dual Eligibility </vt:lpstr>
      <vt:lpstr>Geographic &amp; Sociographic Trends in Dual Eligibility </vt:lpstr>
      <vt:lpstr>Geographic &amp; Sociographic Trends in Dual Eligibility </vt:lpstr>
      <vt:lpstr>Geographic &amp; Sociographic Trends in Dual Eligibility </vt:lpstr>
      <vt:lpstr>Geographic &amp; Sociographic Trends in Dual Eligibility</vt:lpstr>
      <vt:lpstr>Geographic &amp; Sociographic Trends in Dual Eligibility</vt:lpstr>
      <vt:lpstr>Geographic &amp; Sociographic Trends in Dual Eligibility </vt:lpstr>
      <vt:lpstr>Geographic &amp; Sociographic Trends in Dual Eligibility </vt:lpstr>
      <vt:lpstr>PowerPoint Presentation</vt:lpstr>
      <vt:lpstr>PowerPoint Presentation</vt:lpstr>
      <vt:lpstr>PowerPoint Presentation</vt:lpstr>
      <vt:lpstr>Geographic &amp; Sociographic Trends in Dual Eligibility </vt:lpstr>
      <vt:lpstr>Key Insights:  Economic &amp; Policy Impact on Medicaid Eligibility </vt:lpstr>
      <vt:lpstr>Model job loss/ inflation vs eligibility</vt:lpstr>
      <vt:lpstr>Future Outcome</vt:lpstr>
      <vt:lpstr>Future Outcome</vt:lpstr>
      <vt:lpstr>Cost Pressures</vt:lpstr>
      <vt:lpstr>Cost Pressures</vt:lpstr>
      <vt:lpstr>Recommendations</vt:lpstr>
      <vt:lpstr>Strategies</vt:lpstr>
      <vt:lpstr>Dual Elegibility Dashboard KPIs</vt:lpstr>
      <vt:lpstr>Q &amp; A</vt:lpstr>
      <vt:lpstr>APPENDIX</vt:lpstr>
      <vt:lpstr>PowerPoint Presentation</vt:lpstr>
      <vt:lpstr>Geographic &amp; Sociographic Trends in Dual Eligibility </vt:lpstr>
      <vt:lpstr>Geographic &amp; Sociographic Trends in Dual Eligibility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 Corporation</dc:title>
  <dc:creator>Gaby Rosa</dc:creator>
  <cp:lastModifiedBy>Gopalakrishnan, Siddarth [ISBA]</cp:lastModifiedBy>
  <cp:revision>65</cp:revision>
  <dcterms:modified xsi:type="dcterms:W3CDTF">2025-04-03T12:12:39Z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0x010100B9D37D4070D17D43B8339FD770A00878</vt:lpwstr>
  </property>
  <property fmtid="{D5CDD505-2E9C-101B-9397-08002B2CF9AE}" pid="3" name="MediaServiceImageTags">
    <vt:lpwstr/>
  </property>
</Properties>
</file>